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5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0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825" r:id="rId2"/>
    <p:sldId id="265" r:id="rId3"/>
    <p:sldId id="493" r:id="rId4"/>
    <p:sldId id="599" r:id="rId5"/>
    <p:sldId id="268" r:id="rId6"/>
    <p:sldId id="746" r:id="rId7"/>
    <p:sldId id="786" r:id="rId8"/>
    <p:sldId id="751" r:id="rId9"/>
    <p:sldId id="278" r:id="rId10"/>
    <p:sldId id="302" r:id="rId11"/>
    <p:sldId id="305" r:id="rId12"/>
    <p:sldId id="283" r:id="rId13"/>
    <p:sldId id="331" r:id="rId14"/>
    <p:sldId id="333" r:id="rId15"/>
    <p:sldId id="332" r:id="rId16"/>
    <p:sldId id="527" r:id="rId17"/>
    <p:sldId id="334" r:id="rId18"/>
    <p:sldId id="335" r:id="rId19"/>
    <p:sldId id="781" r:id="rId20"/>
    <p:sldId id="336" r:id="rId21"/>
    <p:sldId id="815" r:id="rId22"/>
    <p:sldId id="816" r:id="rId23"/>
    <p:sldId id="818" r:id="rId24"/>
    <p:sldId id="819" r:id="rId25"/>
    <p:sldId id="784" r:id="rId26"/>
    <p:sldId id="785" r:id="rId27"/>
    <p:sldId id="340" r:id="rId28"/>
    <p:sldId id="341" r:id="rId29"/>
    <p:sldId id="443" r:id="rId30"/>
    <p:sldId id="342" r:id="rId31"/>
    <p:sldId id="344" r:id="rId32"/>
    <p:sldId id="345" r:id="rId33"/>
    <p:sldId id="347" r:id="rId34"/>
    <p:sldId id="349" r:id="rId35"/>
    <p:sldId id="446" r:id="rId36"/>
    <p:sldId id="350" r:id="rId37"/>
    <p:sldId id="353" r:id="rId38"/>
    <p:sldId id="351" r:id="rId39"/>
    <p:sldId id="354" r:id="rId40"/>
    <p:sldId id="355" r:id="rId41"/>
    <p:sldId id="758" r:id="rId42"/>
    <p:sldId id="777" r:id="rId43"/>
    <p:sldId id="763" r:id="rId44"/>
    <p:sldId id="767" r:id="rId45"/>
    <p:sldId id="769" r:id="rId46"/>
    <p:sldId id="770" r:id="rId47"/>
    <p:sldId id="771" r:id="rId48"/>
    <p:sldId id="807" r:id="rId49"/>
    <p:sldId id="808" r:id="rId50"/>
    <p:sldId id="809" r:id="rId51"/>
    <p:sldId id="820" r:id="rId52"/>
    <p:sldId id="821" r:id="rId53"/>
    <p:sldId id="822" r:id="rId54"/>
    <p:sldId id="694" r:id="rId55"/>
    <p:sldId id="69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65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3595F-67E6-4AE7-8890-A6E903323575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45AE0-CD45-4052-93FF-C966AD468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6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0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200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58EE36-A429-4D64-8365-71C50D495C7E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37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6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54" indent="-2857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52" indent="-228571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93" indent="-228571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33" indent="-228571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B0980A9-F3FB-48CC-A330-7A1F5365FB43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9242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5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85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360" indent="-28552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2092" indent="-22841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98929" indent="-22841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5766" indent="-22841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00255" indent="-2284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44745" indent="-2284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89235" indent="-2284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33725" indent="-2284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512C8F-3473-4562-90DC-DD7797C2BF70}" type="slidenum">
              <a:rPr lang="en-US" altLang="en-US" sz="1200">
                <a:latin typeface="Arial" pitchFamily="34" charset="0"/>
              </a:rPr>
              <a:pPr eaLnBrk="1" hangingPunct="1"/>
              <a:t>20</a:t>
            </a:fld>
            <a:endParaRPr lang="en-US" alt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04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789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2FB782-D226-47BC-BD80-0339E9B6658F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823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5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85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360" indent="-285523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2092" indent="-22841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98929" indent="-22841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5766" indent="-228418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00255" indent="-2284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44745" indent="-2284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89235" indent="-2284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33725" indent="-228418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512C8F-3473-4562-90DC-DD7797C2BF70}" type="slidenum">
              <a:rPr lang="en-US" altLang="en-US" sz="1200">
                <a:latin typeface="Arial" pitchFamily="34" charset="0"/>
              </a:rPr>
              <a:pPr eaLnBrk="1" hangingPunct="1"/>
              <a:t>25</a:t>
            </a:fld>
            <a:endParaRPr lang="en-US" alt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91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1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86BB34-7A94-40F2-90F1-55A91ACF3974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56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1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BCED6E-307B-4983-9FC3-A9FFB1B09D41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89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1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1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560C7D-9019-4978-B654-6BA3F1CF0F97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01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1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21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4BB8AB-6615-4E40-9AF9-4B8E2C82DA19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8236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2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22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461B56-059F-49DA-A5AE-42E77FE44DBA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90482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0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160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098F16-0047-45DC-9FE0-47FE67EF4D0A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4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224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BF80C4-6098-4745-AE56-253E408395F2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267" indent="-2841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1265" indent="-2269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8406" indent="-2269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5546" indent="-2269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2688" indent="-2269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9828" indent="-2269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6969" indent="-2269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4110" indent="-2269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E33B01-8657-4D54-8016-BBCE388EDFE9}" type="slidenum">
              <a:rPr lang="en-US" altLang="en-US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171" indent="-2840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1117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8199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5279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2363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9443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6525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3606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6CC0F8-2498-45F8-850D-5F5459DDE8A1}" type="slidenum">
              <a:rPr lang="en-US" altLang="en-US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605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171" indent="-28408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1117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8199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5279" indent="-2269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2363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9443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6525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3606" indent="-2269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F257FA-5E1B-46E9-A47E-9B37391A61F8}" type="slidenum">
              <a:rPr lang="en-US" altLang="en-US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7366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E6FB7E-6AC1-49EB-8AB0-A43BFD69576B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64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1267" indent="-2841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1265" indent="-2269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8406" indent="-2269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3959" indent="-22698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1100" indent="-2269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68240" indent="-2269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5382" indent="-2269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2522" indent="-2269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97DBEA-8120-4164-A243-34D1A9BB9D5C}" type="slidenum">
              <a:rPr lang="en-US" altLang="en-US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300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360" indent="-2855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092" indent="-228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929" indent="-228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766" indent="-228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0255" indent="-228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745" indent="-228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9235" indent="-228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3725" indent="-228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634218-F1CD-4CB3-9BB5-A28BE9D84CD0}" type="slidenum">
              <a:rPr lang="en-US" altLang="en-US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55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67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23139D-32DD-453A-BDA1-5971BB29317A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52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67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289E24-89EE-48D3-B8E7-DAB87A734A09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520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7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87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AB4174-DA9A-4588-9D53-54497C0D684D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30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7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7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55C822-F273-4388-A36D-AE51E10AA44C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3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6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86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AF1A46-CB55-4B8E-A3C4-5BC7CA6B725E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864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Slide Image Placeholder 1">
            <a:extLst>
              <a:ext uri="{FF2B5EF4-FFF2-40B4-BE49-F238E27FC236}">
                <a16:creationId xmlns:a16="http://schemas.microsoft.com/office/drawing/2014/main" id="{C5D049A2-415F-48AA-8777-B89C4EF349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299" name="Notes Placeholder 2">
            <a:extLst>
              <a:ext uri="{FF2B5EF4-FFF2-40B4-BE49-F238E27FC236}">
                <a16:creationId xmlns:a16="http://schemas.microsoft.com/office/drawing/2014/main" id="{AA209BED-BBB1-4875-B3BE-4FB14B58BC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67300" name="Slide Number Placeholder 3">
            <a:extLst>
              <a:ext uri="{FF2B5EF4-FFF2-40B4-BE49-F238E27FC236}">
                <a16:creationId xmlns:a16="http://schemas.microsoft.com/office/drawing/2014/main" id="{74FB1A87-95A9-4633-BDDA-5CE5BC312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175" indent="-293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338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7825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9313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EB2C2C-1F11-42AB-85F3-24702711A02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91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6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360" indent="-2855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092" indent="-228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929" indent="-228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766" indent="-228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0255" indent="-228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745" indent="-228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9235" indent="-228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3725" indent="-228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AA4711-62B5-4A7D-BD59-BC1354228C0D}" type="slidenum">
              <a:rPr lang="en-US" altLang="en-US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85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8906A566-C7F9-4D3A-BCBA-3F014C684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03E60B71-5B31-4460-BD28-8882DC9554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846A844-FE90-47DD-B636-A7E17DEFA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B48947-1666-41E9-B4C0-C06CDE7E464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87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0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200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74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15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5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9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58EE36-A429-4D64-8365-71C50D495C7E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05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60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74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15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5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9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032C56-68A5-462D-8AE0-4329C7235AE6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67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30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54" indent="-285713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52" indent="-228571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93" indent="-228571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133" indent="-228571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3726C5-DD3A-4178-BC93-601E732B63AC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23962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9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0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5E82542-D050-4BF3-89FD-AC78AE44C1C4}" type="slidenum">
              <a:rPr lang="en-US" sz="1200" smtClean="0"/>
              <a:pPr eaLnBrk="1" hangingPunct="1"/>
              <a:t>13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7763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5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1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2A4A607-69E3-4976-BE6F-6E0A6529AEE6}" type="slidenum">
              <a:rPr lang="en-US" sz="1200" smtClean="0"/>
              <a:pPr eaLnBrk="1" hangingPunct="1"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140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5B95-5A37-420D-97E9-4B4FAB2BAF25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2A02-812A-4559-897C-E39B31B9A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7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5B95-5A37-420D-97E9-4B4FAB2BAF25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2A02-812A-4559-897C-E39B31B9A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5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5B95-5A37-420D-97E9-4B4FAB2BAF25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2A02-812A-4559-897C-E39B31B9A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4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5B95-5A37-420D-97E9-4B4FAB2BAF25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2A02-812A-4559-897C-E39B31B9A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6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5B95-5A37-420D-97E9-4B4FAB2BAF25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2A02-812A-4559-897C-E39B31B9A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5B95-5A37-420D-97E9-4B4FAB2BAF25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2A02-812A-4559-897C-E39B31B9A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0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5B95-5A37-420D-97E9-4B4FAB2BAF25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2A02-812A-4559-897C-E39B31B9A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5B95-5A37-420D-97E9-4B4FAB2BAF25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2A02-812A-4559-897C-E39B31B9A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8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5B95-5A37-420D-97E9-4B4FAB2BAF25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2A02-812A-4559-897C-E39B31B9A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2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5B95-5A37-420D-97E9-4B4FAB2BAF25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2A02-812A-4559-897C-E39B31B9A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5B95-5A37-420D-97E9-4B4FAB2BAF25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52A02-812A-4559-897C-E39B31B9A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7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5B95-5A37-420D-97E9-4B4FAB2BAF25}" type="datetimeFigureOut">
              <a:rPr lang="en-US" smtClean="0"/>
              <a:t>11/4/2017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52A02-812A-4559-897C-E39B31B9A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3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2.bp.blogspot.com/--6yqqSsPUW4/US7puA0CYkI/AAAAAAAAGDM/gxO_JtkxZ6g/s1600/dreaming.jpg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://www.stock-photography-now.com/flowers/photos/pics-86.html" TargetMode="External"/><Relationship Id="rId7" Type="http://schemas.openxmlformats.org/officeDocument/2006/relationships/hyperlink" Target="http://www.stock-photography-now.com/flowers/photos/pics-70.html" TargetMode="External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hyperlink" Target="http://www.stock-photography-now.com/flowers/photos/pics-46.html" TargetMode="External"/><Relationship Id="rId5" Type="http://schemas.openxmlformats.org/officeDocument/2006/relationships/hyperlink" Target="http://www.stock-photography-now.com/flowers/photos/pics-98.html" TargetMode="External"/><Relationship Id="rId10" Type="http://schemas.openxmlformats.org/officeDocument/2006/relationships/image" Target="../media/image48.jpeg"/><Relationship Id="rId4" Type="http://schemas.openxmlformats.org/officeDocument/2006/relationships/image" Target="../media/image45.jpeg"/><Relationship Id="rId9" Type="http://schemas.openxmlformats.org/officeDocument/2006/relationships/hyperlink" Target="http://www.stock-photography-now.com/flowers/photos/pics-73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hyperlink" Target="http://www.google.co.il/url?sa=i&amp;rct=j&amp;q=&amp;esrc=s&amp;source=images&amp;cd=&amp;cad=rja&amp;uact=8&amp;ved=0ahUKEwiq2qC84ufKAhWFVRoKHUeCA4YQjRwIBw&amp;url=http://www.enkivillage.com/evil-disney-characters.html&amp;psig=AFQjCNGAQRsmNPoZqw8i5A2OtGPQCq280Q&amp;ust=1455007014159555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reader/1412979234/ref=sib_dp_p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buyindies.com/img/aims/8495.jpg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parietal.html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6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96965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61623" y="5706392"/>
            <a:ext cx="32207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Kenneth Wesson</a:t>
            </a:r>
            <a:br>
              <a:rPr lang="en-US" sz="1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Educational Consultant: Neuroscience</a:t>
            </a:r>
            <a:br>
              <a:rPr lang="en-US" sz="1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San Jose, CA  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kenawesson@aol.com</a:t>
            </a:r>
          </a:p>
        </p:txBody>
      </p:sp>
      <p:pic>
        <p:nvPicPr>
          <p:cNvPr id="12" name="Picture 2" descr="http://l.yimg.com/bt/api/res/1.2/NWBCisBYsPxwihYMYQxjtA--/YXBwaWQ9eW5ld3NfbGVnbztxPTg1O3c9NjMw/http:/media.zenfs.com/en/blogs/technews/mw-630-ibm-brain-chip-ist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97" y="1919161"/>
            <a:ext cx="6923603" cy="360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4168" y="276761"/>
            <a:ext cx="911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Art, Creativity and the Human Brain</a:t>
            </a:r>
          </a:p>
        </p:txBody>
      </p:sp>
    </p:spTree>
    <p:extLst>
      <p:ext uri="{BB962C8B-B14F-4D97-AF65-F5344CB8AC3E}">
        <p14:creationId xmlns:p14="http://schemas.microsoft.com/office/powerpoint/2010/main" val="10159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9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8956" y="274320"/>
            <a:ext cx="85344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	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US" sz="3200" b="1" u="sng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PERC</a:t>
            </a:r>
            <a:r>
              <a:rPr lang="en-US" sz="3200" b="1" u="sng" baseline="30000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3</a:t>
            </a:r>
            <a:r>
              <a:rPr lang="en-US" sz="3200" b="1" u="sng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S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Times New Roman" pitchFamily="18" charset="0"/>
            </a:endParaRP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+mn-cs"/>
              </a:rPr>
              <a:t> 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There are five BC elements that the human brain seeks while processing incoming stimuli for personal “</a:t>
            </a:r>
            <a:r>
              <a:rPr lang="en-US" sz="2000" b="1" u="sng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meaning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,” which makes the information “</a:t>
            </a:r>
            <a:r>
              <a:rPr lang="en-US" sz="2000" b="1" u="sng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memorable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” and </a:t>
            </a:r>
            <a:r>
              <a:rPr lang="en-US" sz="2000" b="1" u="sng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worth remembering</a:t>
            </a:r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.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Times New Roman" pitchFamily="18" charset="0"/>
            </a:endParaRPr>
          </a:p>
          <a:p>
            <a:pPr marL="457200" indent="-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 </a:t>
            </a:r>
            <a:endParaRPr lang="en-US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Times New Roman" pitchFamily="18" charset="0"/>
            </a:endParaRPr>
          </a:p>
          <a:p>
            <a:pPr marL="914400" lvl="1" indent="-457200" eaLnBrk="0" fontAlgn="auto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 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P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atterns (derivative of visual experience)</a:t>
            </a:r>
          </a:p>
          <a:p>
            <a:pPr marL="914400" lvl="1" indent="-457200" eaLnBrk="0" fontAlgn="auto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 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E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motions</a:t>
            </a:r>
          </a:p>
          <a:p>
            <a:pPr marL="914400" lvl="1" indent="-457200" eaLnBrk="0" fontAlgn="auto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 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R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elevance</a:t>
            </a:r>
          </a:p>
          <a:p>
            <a:pPr marL="914400" lvl="1" indent="-457200" eaLnBrk="0" fontAlgn="auto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 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C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ontext,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C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ontent, and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C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ognitively-appropriate</a:t>
            </a:r>
          </a:p>
          <a:p>
            <a:pPr marL="914400" lvl="1" indent="-457200" eaLnBrk="0" fontAlgn="auto" hangingPunc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  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S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ense-making →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Stories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(narrative)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5029200"/>
            <a:ext cx="8534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Patterns, emotions, relevance, context, content and sense-making are critical factors in driving (1) attention, (2) motivation, (3) learning,   (4) memory formation, and (5) recall. Collectively, these 5 factors are  the primary criteria for transfer into long-term memory storage.</a:t>
            </a:r>
            <a:endParaRPr lang="en-US" sz="22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9" name="Picture 11" descr="34643%3C477%7Ffp335%3Enu%3D3272%3E3%3B3%3E487%3EWSNRCG%3D323355%3B%3B9486%3Anu0m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05298"/>
            <a:ext cx="990600" cy="152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l.yimg.com/bt/api/res/1.2/NWBCisBYsPxwihYMYQxjtA--/YXBwaWQ9eW5ld3NfbGVnbztxPTg1O3c9NjMw/http:/media.zenfs.com/en/blogs/technews/mw-630-ibm-brain-chip-isto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9" y="152401"/>
            <a:ext cx="840511" cy="53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533400" y="2057400"/>
            <a:ext cx="2582976" cy="733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27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1012741" name="Picture 2" descr="kanizsatri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086600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1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1"/>
            <a:ext cx="8488771" cy="586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7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6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0" y="2749550"/>
            <a:ext cx="8382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Circles, spheres, squares, blocks, cylinders, cones, etc., 	are among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the 24 </a:t>
            </a:r>
            <a:r>
              <a:rPr lang="en-US" sz="2400" b="1" i="1" u="sng" dirty="0">
                <a:solidFill>
                  <a:srgbClr val="FFFF00"/>
                </a:solidFill>
                <a:latin typeface="Arial" panose="020B0604020202020204" pitchFamily="34" charset="0"/>
              </a:rPr>
              <a:t>basic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</a:rPr>
              <a:t>geons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</a:rPr>
              <a:t>”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(geometric 	forms) -- the natural environment.  </a:t>
            </a:r>
          </a:p>
          <a:p>
            <a:pPr>
              <a:lnSpc>
                <a:spcPct val="150000"/>
              </a:lnSpc>
              <a:defRPr/>
            </a:pPr>
            <a:endParaRPr lang="en-US" sz="1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Simplistic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</a:rPr>
              <a:t>“stick” representations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(straight or curved-	lines) of these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</a:rPr>
              <a:t>concrete objects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elicit a mental 	reminiscence of the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</a:rPr>
              <a:t>“real thing.” </a:t>
            </a:r>
          </a:p>
          <a:p>
            <a:pPr>
              <a:defRPr/>
            </a:pPr>
            <a:endParaRPr lang="en-US" sz="24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3665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44958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600" name="Rectangle 2"/>
          <p:cNvSpPr>
            <a:spLocks noChangeArrowheads="1"/>
          </p:cNvSpPr>
          <p:nvPr/>
        </p:nvSpPr>
        <p:spPr bwMode="auto">
          <a:xfrm>
            <a:off x="1447800" y="228600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</a:rPr>
              <a:t>Geons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A69E22-8FBA-4445-AA91-C9ED00061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6" y="190501"/>
            <a:ext cx="8397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39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81000" y="762000"/>
            <a:ext cx="8382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When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just 2 or 3 </a:t>
            </a:r>
            <a:r>
              <a:rPr lang="en-US" sz="28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geons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are combined,  their 	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orientation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arrangement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can 	bring to mind over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10M+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images of 	objects and patterns, where the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underlying 	brain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connectivity has already been firmly 	established from eons of practice 	processing the real-world objects.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C6365-B6AE-4B16-95AA-3178BB57E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" y="190501"/>
            <a:ext cx="8397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1"/>
          <p:cNvSpPr>
            <a:spLocks noChangeArrowheads="1"/>
          </p:cNvSpPr>
          <p:nvPr/>
        </p:nvSpPr>
        <p:spPr bwMode="auto">
          <a:xfrm>
            <a:off x="2438400" y="4191000"/>
            <a:ext cx="35052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9875" name="Oval 2"/>
          <p:cNvSpPr>
            <a:spLocks noChangeArrowheads="1"/>
          </p:cNvSpPr>
          <p:nvPr/>
        </p:nvSpPr>
        <p:spPr bwMode="auto">
          <a:xfrm>
            <a:off x="2667000" y="5105400"/>
            <a:ext cx="762000" cy="762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9876" name="Oval 3"/>
          <p:cNvSpPr>
            <a:spLocks noChangeArrowheads="1"/>
          </p:cNvSpPr>
          <p:nvPr/>
        </p:nvSpPr>
        <p:spPr bwMode="auto">
          <a:xfrm>
            <a:off x="4953000" y="5105400"/>
            <a:ext cx="762000" cy="685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3429000" y="3505200"/>
            <a:ext cx="25146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9878" name="Isosceles Triangle 5"/>
          <p:cNvSpPr>
            <a:spLocks noChangeArrowheads="1"/>
          </p:cNvSpPr>
          <p:nvPr/>
        </p:nvSpPr>
        <p:spPr bwMode="auto">
          <a:xfrm>
            <a:off x="2743200" y="304800"/>
            <a:ext cx="990600" cy="1676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71719" name="Oval 6"/>
          <p:cNvSpPr>
            <a:spLocks noChangeArrowheads="1"/>
          </p:cNvSpPr>
          <p:nvPr/>
        </p:nvSpPr>
        <p:spPr bwMode="auto">
          <a:xfrm>
            <a:off x="2743200" y="1676400"/>
            <a:ext cx="9906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9880" name="Oval 7"/>
          <p:cNvSpPr>
            <a:spLocks noChangeArrowheads="1"/>
          </p:cNvSpPr>
          <p:nvPr/>
        </p:nvSpPr>
        <p:spPr bwMode="auto">
          <a:xfrm>
            <a:off x="5867400" y="838200"/>
            <a:ext cx="9906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71721" name="Isosceles Triangle 8"/>
          <p:cNvSpPr>
            <a:spLocks noChangeArrowheads="1"/>
          </p:cNvSpPr>
          <p:nvPr/>
        </p:nvSpPr>
        <p:spPr bwMode="auto">
          <a:xfrm rot="10800000">
            <a:off x="5791200" y="1676400"/>
            <a:ext cx="1143000" cy="1752600"/>
          </a:xfrm>
          <a:prstGeom prst="triangle">
            <a:avLst>
              <a:gd name="adj" fmla="val 4745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9882" name="Oval 9"/>
          <p:cNvSpPr>
            <a:spLocks noChangeArrowheads="1"/>
          </p:cNvSpPr>
          <p:nvPr/>
        </p:nvSpPr>
        <p:spPr bwMode="auto">
          <a:xfrm>
            <a:off x="5867400" y="228600"/>
            <a:ext cx="990600" cy="914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9883" name="Oval 11"/>
          <p:cNvSpPr>
            <a:spLocks noChangeArrowheads="1"/>
          </p:cNvSpPr>
          <p:nvPr/>
        </p:nvSpPr>
        <p:spPr bwMode="auto">
          <a:xfrm>
            <a:off x="3124200" y="228600"/>
            <a:ext cx="228600" cy="228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9884" name="TextBox 12"/>
          <p:cNvSpPr txBox="1">
            <a:spLocks noChangeArrowheads="1"/>
          </p:cNvSpPr>
          <p:nvPr/>
        </p:nvSpPr>
        <p:spPr bwMode="auto">
          <a:xfrm>
            <a:off x="7318375" y="685800"/>
            <a:ext cx="1093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66"/>
                </a:solidFill>
              </a:rPr>
              <a:t>Ice</a:t>
            </a:r>
          </a:p>
          <a:p>
            <a:pPr algn="ctr" eaLnBrk="1" hangingPunct="1"/>
            <a:r>
              <a:rPr lang="en-US" sz="2400" b="1" dirty="0">
                <a:solidFill>
                  <a:srgbClr val="000066"/>
                </a:solidFill>
              </a:rPr>
              <a:t>cream</a:t>
            </a:r>
          </a:p>
          <a:p>
            <a:pPr algn="ctr" eaLnBrk="1" hangingPunct="1"/>
            <a:r>
              <a:rPr lang="en-US" sz="2400" b="1" dirty="0">
                <a:solidFill>
                  <a:srgbClr val="000066"/>
                </a:solidFill>
              </a:rPr>
              <a:t>cone </a:t>
            </a:r>
          </a:p>
        </p:txBody>
      </p:sp>
      <p:sp>
        <p:nvSpPr>
          <p:cNvPr id="79885" name="TextBox 13"/>
          <p:cNvSpPr txBox="1">
            <a:spLocks noChangeArrowheads="1"/>
          </p:cNvSpPr>
          <p:nvPr/>
        </p:nvSpPr>
        <p:spPr bwMode="auto">
          <a:xfrm>
            <a:off x="457200" y="1600200"/>
            <a:ext cx="2011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66"/>
                </a:solidFill>
              </a:rPr>
              <a:t>Clown in hat</a:t>
            </a:r>
          </a:p>
        </p:txBody>
      </p:sp>
      <p:sp>
        <p:nvSpPr>
          <p:cNvPr id="79886" name="TextBox 14"/>
          <p:cNvSpPr txBox="1">
            <a:spLocks noChangeArrowheads="1"/>
          </p:cNvSpPr>
          <p:nvPr/>
        </p:nvSpPr>
        <p:spPr bwMode="auto">
          <a:xfrm>
            <a:off x="3962400" y="5903913"/>
            <a:ext cx="7842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66"/>
                </a:solidFill>
              </a:rPr>
              <a:t>Car</a:t>
            </a:r>
          </a:p>
          <a:p>
            <a:pPr algn="ctr" eaLnBrk="1" hangingPunct="1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0DB8BA-F340-4D00-BD7F-71A2019C7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6" y="190501"/>
            <a:ext cx="8397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7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  <p:bldP spid="79876" grpId="0" animBg="1"/>
      <p:bldP spid="79877" grpId="0" animBg="1"/>
      <p:bldP spid="79878" grpId="0" animBg="1"/>
      <p:bldP spid="79880" grpId="0" animBg="1"/>
      <p:bldP spid="79882" grpId="0" animBg="1"/>
      <p:bldP spid="79883" grpId="0" animBg="1"/>
      <p:bldP spid="79884" grpId="0"/>
      <p:bldP spid="79885" grpId="0"/>
      <p:bldP spid="798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36770" name="Group 2"/>
          <p:cNvGraphicFramePr>
            <a:graphicFrameLocks noGrp="1"/>
          </p:cNvGraphicFramePr>
          <p:nvPr>
            <p:extLst/>
          </p:nvPr>
        </p:nvGraphicFramePr>
        <p:xfrm>
          <a:off x="228600" y="6019800"/>
          <a:ext cx="8534400" cy="640080"/>
        </p:xfrm>
        <a:graphic>
          <a:graphicData uri="http://schemas.openxmlformats.org/drawingml/2006/table">
            <a:tbl>
              <a:tblPr/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Above each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is the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geon's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name. What alphabetic letters does each one suggest? 3700 YA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2740" name="Picture 8" descr="ge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3820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1447800"/>
            <a:ext cx="51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0" y="1371600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72200" y="1447800"/>
            <a:ext cx="544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01000" y="1295400"/>
            <a:ext cx="51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" y="4038600"/>
            <a:ext cx="517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72200" y="3962400"/>
            <a:ext cx="492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flipV="1">
            <a:off x="7772400" y="4267200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14600" y="1524000"/>
            <a:ext cx="44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76600" y="3962400"/>
            <a:ext cx="56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flipH="1" flipV="1">
            <a:off x="2743200" y="4114800"/>
            <a:ext cx="53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05000" y="403860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FF0000"/>
                </a:solidFill>
              </a:rPr>
              <a:t>MN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19600" y="4038600"/>
            <a:ext cx="68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3377" name="TextBox 16"/>
          <p:cNvSpPr txBox="1">
            <a:spLocks noChangeArrowheads="1"/>
          </p:cNvSpPr>
          <p:nvPr/>
        </p:nvSpPr>
        <p:spPr bwMode="auto">
          <a:xfrm>
            <a:off x="5638800" y="41148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372754" name="Picture 16" descr="C:\Documents and Settings\kwesson\Local Settings\Temporary Internet Files\Content.IE5\0SVGQ57H\MC90043524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6294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5637F0-8F12-42F4-A3C3-A2D6C779D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6" y="190501"/>
            <a:ext cx="8397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3" grpId="1"/>
      <p:bldP spid="14" grpId="0"/>
      <p:bldP spid="15" grpId="0"/>
      <p:bldP spid="16" grpId="0"/>
      <p:bldP spid="1433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1622" y="152400"/>
            <a:ext cx="71640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“But, he can’t write.”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“Drawing-Initial Writing” Connection</a:t>
            </a:r>
          </a:p>
        </p:txBody>
      </p:sp>
      <p:sp>
        <p:nvSpPr>
          <p:cNvPr id="3" name="Oval 2"/>
          <p:cNvSpPr/>
          <p:nvPr/>
        </p:nvSpPr>
        <p:spPr>
          <a:xfrm>
            <a:off x="795319" y="1600200"/>
            <a:ext cx="1141664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666875"/>
            <a:ext cx="5105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609600" y="2983594"/>
            <a:ext cx="1676400" cy="148642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315200" y="3004615"/>
            <a:ext cx="0" cy="13811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05600" y="1676400"/>
            <a:ext cx="10287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6D6528-B6AF-4B6F-8964-4C23CF7FC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6" y="190501"/>
            <a:ext cx="8397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52400"/>
            <a:ext cx="5642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“Drawing-Initial Writing” Connection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s/he can draw, s/he can write.)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14400" y="2809418"/>
            <a:ext cx="762000" cy="7719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756547"/>
            <a:ext cx="5105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sosceles Triangle 3"/>
          <p:cNvSpPr/>
          <p:nvPr/>
        </p:nvSpPr>
        <p:spPr>
          <a:xfrm>
            <a:off x="914400" y="1443037"/>
            <a:ext cx="838200" cy="914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5277078"/>
            <a:ext cx="0" cy="138112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19150" y="4038600"/>
            <a:ext cx="10287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0" y="32766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34200" y="3429000"/>
            <a:ext cx="0" cy="1381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257800" y="2809418"/>
            <a:ext cx="266700" cy="848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24500" y="2809418"/>
            <a:ext cx="419100" cy="891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878877" y="4144745"/>
            <a:ext cx="762000" cy="771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78877" y="3486517"/>
            <a:ext cx="762000" cy="771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06638" y="3486517"/>
            <a:ext cx="89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01787" y="3915073"/>
            <a:ext cx="516177" cy="24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446153" y="5244263"/>
            <a:ext cx="739583" cy="771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590800" y="5280797"/>
            <a:ext cx="22417" cy="7719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ck Arc 29"/>
          <p:cNvSpPr/>
          <p:nvPr/>
        </p:nvSpPr>
        <p:spPr>
          <a:xfrm rot="16394974">
            <a:off x="2987617" y="1845625"/>
            <a:ext cx="1049855" cy="1023624"/>
          </a:xfrm>
          <a:prstGeom prst="blockArc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74623" y="5280797"/>
            <a:ext cx="516177" cy="771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943600" y="2672219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153150" y="2885713"/>
            <a:ext cx="228600" cy="2236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210300" y="2809418"/>
            <a:ext cx="114300" cy="101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261448" y="2885713"/>
            <a:ext cx="114300" cy="101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336343" y="2948837"/>
            <a:ext cx="148746" cy="991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19150" y="4086681"/>
            <a:ext cx="1028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19150" y="4916727"/>
            <a:ext cx="1028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819150" y="4086681"/>
            <a:ext cx="1028700" cy="830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67509" y="5367475"/>
            <a:ext cx="1093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17" y="5579244"/>
            <a:ext cx="943366" cy="87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Backwards 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17" y="5211622"/>
            <a:ext cx="1259784" cy="15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E358F95-F5DF-45FD-9892-9845ED57F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6" y="190501"/>
            <a:ext cx="8397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5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5" grpId="0" animBg="1"/>
      <p:bldP spid="30" grpId="0" animBg="1"/>
      <p:bldP spid="32" grpId="0" animBg="1"/>
      <p:bldP spid="31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2400"/>
            <a:ext cx="9067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Stages of Writing Developm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ent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Prephonemic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Stage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(random scribbling, pictures, scribble writing, symbols that represent letters, and actual letters)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934670"/>
            <a:ext cx="8153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r"/>
            <a:r>
              <a:rPr lang="en-US" dirty="0"/>
              <a:t> </a:t>
            </a:r>
            <a:r>
              <a:rPr lang="en-US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Temple, Nathan, Temple and Burris, (1992) and D. H. Graves (1989) and </a:t>
            </a:r>
          </a:p>
          <a:p>
            <a:pPr algn="r"/>
            <a:r>
              <a:rPr lang="en-US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Helen </a:t>
            </a:r>
            <a:r>
              <a:rPr lang="en-US" sz="1200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Faul</a:t>
            </a:r>
            <a:r>
              <a:rPr lang="en-US" sz="12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the California Kindergarten Association.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81" y="1760650"/>
            <a:ext cx="4166755" cy="100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36" y="3352800"/>
            <a:ext cx="456046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4505"/>
            <a:ext cx="4278736" cy="431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67195" y="6030277"/>
            <a:ext cx="2241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(Preliterate: drawing)</a:t>
            </a:r>
            <a:endParaRPr lang="en-US" sz="16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1382908" y="3641479"/>
            <a:ext cx="341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(Preliterate: scribbling = starting </a:t>
            </a:r>
          </a:p>
          <a:p>
            <a:r>
              <a:rPr lang="en-US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   point; directional)</a:t>
            </a:r>
            <a:endParaRPr lang="en-US" sz="16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5562600" y="2769786"/>
            <a:ext cx="3589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(Early emergent:  Letter-like forms/</a:t>
            </a:r>
          </a:p>
          <a:p>
            <a:r>
              <a:rPr lang="en-US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symbolic)</a:t>
            </a:r>
            <a:endParaRPr lang="en-US" sz="1600" b="1" i="1" dirty="0"/>
          </a:p>
        </p:txBody>
      </p:sp>
      <p:sp>
        <p:nvSpPr>
          <p:cNvPr id="14" name="Rectangle 13"/>
          <p:cNvSpPr/>
          <p:nvPr/>
        </p:nvSpPr>
        <p:spPr>
          <a:xfrm>
            <a:off x="4735966" y="5596116"/>
            <a:ext cx="45592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(Emergent:  random letters or letter strings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1406152" y="4724400"/>
            <a:ext cx="3276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Scribbling → “motor babbling”)</a:t>
            </a:r>
            <a:endParaRPr lang="en-US" sz="1600" b="1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A931D0-C4B3-4EB5-B7D1-6570B3E4C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6" y="190501"/>
            <a:ext cx="8397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9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389965" y="1676400"/>
            <a:ext cx="8382000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cannot always build a future for our 	youth, but we can build our youth for 	the 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future.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        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Franklin D Roosevelt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l.yimg.com/bt/api/res/1.2/NWBCisBYsPxwihYMYQxjtA--/YXBwaWQ9eW5ld3NfbGVnbztxPTg1O3c9NjMw/http:/media.zenfs.com/en/blogs/technews/mw-630-ibm-brain-chip-istock.jpg">
            <a:extLst>
              <a:ext uri="{FF2B5EF4-FFF2-40B4-BE49-F238E27FC236}">
                <a16:creationId xmlns:a16="http://schemas.microsoft.com/office/drawing/2014/main" id="{F38A95BC-C2FF-4533-8FB8-43DC7934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7504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0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1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0229" y="274638"/>
            <a:ext cx="6143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Letter Reversals in Young Children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AutoShape 4" descr="https://www.seeingwithsound.com/shepard728ani.gif"/>
          <p:cNvSpPr>
            <a:spLocks noChangeAspect="1" noChangeArrowheads="1"/>
          </p:cNvSpPr>
          <p:nvPr/>
        </p:nvSpPr>
        <p:spPr bwMode="auto">
          <a:xfrm>
            <a:off x="63500" y="-136525"/>
            <a:ext cx="68103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blog.maketaketeach.com/wp-content/uploads/2012/03/chair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readinghorizons.com/Images/Blog3/letters%20b%20and%20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16" y="5074795"/>
            <a:ext cx="1930400" cy="12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psychlopedia.wikispaces.com/file/view/T629016A.gif/100622331/T629016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48" y="4928777"/>
            <a:ext cx="2789601" cy="16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E8AC71-F436-49C0-BE3E-4F27E4CFE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6" y="190501"/>
            <a:ext cx="8397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AED6A-343B-4D42-9ABE-AEAC7F35B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25731"/>
            <a:ext cx="6400800" cy="56388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D0BFF017-D901-480E-83E0-4D5D0CFF9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39700"/>
            <a:ext cx="37497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B0F0"/>
                </a:solidFill>
              </a:rPr>
              <a:t>A</a:t>
            </a:r>
            <a:r>
              <a:rPr lang="en-US" altLang="en-US" sz="3600" b="1" dirty="0">
                <a:solidFill>
                  <a:srgbClr val="FFFF00"/>
                </a:solidFill>
              </a:rPr>
              <a:t>r</a:t>
            </a:r>
            <a:r>
              <a:rPr lang="en-US" altLang="en-US" sz="3600" b="1" dirty="0">
                <a:solidFill>
                  <a:srgbClr val="FF0000"/>
                </a:solidFill>
              </a:rPr>
              <a:t>t</a:t>
            </a:r>
            <a:r>
              <a:rPr lang="en-US" altLang="en-US" sz="3600" b="1" dirty="0">
                <a:solidFill>
                  <a:schemeClr val="bg1"/>
                </a:solidFill>
              </a:rPr>
              <a:t> and Reading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CF227-4AFF-4431-9917-EF8BBE6E5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6" y="190501"/>
            <a:ext cx="8397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93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93382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990600"/>
            <a:ext cx="8153400" cy="55399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When taught to </a:t>
            </a:r>
            <a:r>
              <a:rPr lang="en-US" sz="3200" b="1" dirty="0">
                <a:solidFill>
                  <a:srgbClr val="99CCFF"/>
                </a:solidFill>
                <a:latin typeface="Arial" panose="020B0604020202020204" pitchFamily="34" charset="0"/>
                <a:cs typeface="+mn-cs"/>
              </a:rPr>
              <a:t>generate mental images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	as they read, students typically 	experience </a:t>
            </a:r>
            <a:r>
              <a:rPr lang="en-US" sz="3200" b="1" dirty="0">
                <a:solidFill>
                  <a:srgbClr val="99CCFF"/>
                </a:solidFill>
                <a:latin typeface="Arial" panose="020B0604020202020204" pitchFamily="34" charset="0"/>
                <a:cs typeface="+mn-cs"/>
              </a:rPr>
              <a:t>greater recall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and 	enhanced abilities 	to </a:t>
            </a:r>
            <a:r>
              <a:rPr lang="en-US" sz="3200" b="1" dirty="0">
                <a:solidFill>
                  <a:srgbClr val="99CCFF"/>
                </a:solidFill>
                <a:latin typeface="Arial" panose="020B0604020202020204" pitchFamily="34" charset="0"/>
                <a:cs typeface="+mn-cs"/>
              </a:rPr>
              <a:t>draw 	inferences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 and </a:t>
            </a:r>
            <a:r>
              <a:rPr lang="en-US" sz="3200" b="1" dirty="0">
                <a:solidFill>
                  <a:srgbClr val="99CCFF"/>
                </a:solidFill>
                <a:latin typeface="Arial" panose="020B0604020202020204" pitchFamily="34" charset="0"/>
                <a:cs typeface="+mn-cs"/>
              </a:rPr>
              <a:t>make predictions.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		(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Gambrell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, 1981;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Gambrell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 &amp; Bales, 1986;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Pressly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, 			1976; 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Sadoski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, 1983, 1985_)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E8B225-3FF4-40FE-BEEE-AB8CB569E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6" y="190501"/>
            <a:ext cx="8397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2071" y="2133600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Drawing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for the brain during the </a:t>
            </a:r>
            <a:r>
              <a:rPr lang="en-US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day,</a:t>
            </a:r>
          </a:p>
          <a:p>
            <a:pPr algn="ctr"/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</a:p>
          <a:p>
            <a:pPr algn="ctr"/>
            <a:endParaRPr lang="en-US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Dreaming</a:t>
            </a:r>
            <a:r>
              <a:rPr lang="en-US" sz="32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for the brain at </a:t>
            </a:r>
            <a:r>
              <a:rPr lang="en-US" sz="3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night.</a:t>
            </a:r>
          </a:p>
        </p:txBody>
      </p:sp>
      <p:pic>
        <p:nvPicPr>
          <p:cNvPr id="1032" name="Picture 8" descr="http://artforgorillas.wildlifedirect.org/files/2009/09/aoc-student-drawing-a-giant-pouched-rat-rushubi-primary-school-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084" y="389339"/>
            <a:ext cx="1929831" cy="144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otadamandsteve.com/wp-content/uploads/2012/10/person-drawin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3303"/>
            <a:ext cx="1909629" cy="143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631.photobucket.com/albums/uu35/mudimesra/6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44" y="389339"/>
            <a:ext cx="1903896" cy="142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leeping dreaming of this by kayjens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1847316" cy="184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2.bp.blogspot.com/--6yqqSsPUW4/US7puA0CYkI/AAAAAAAAGDM/gxO_JtkxZ6g/s640/dreamin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86650"/>
            <a:ext cx="243839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learning-mind.com/wp-content/uploads/2013/11/lucid-dream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80439"/>
            <a:ext cx="2527292" cy="17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0" y="0"/>
            <a:ext cx="2057400" cy="502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95600" y="228600"/>
            <a:ext cx="31005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F0"/>
                </a:solidFill>
              </a:rPr>
              <a:t>A</a:t>
            </a:r>
            <a:r>
              <a:rPr lang="en-US" altLang="en-US" sz="2800" b="1" dirty="0">
                <a:solidFill>
                  <a:srgbClr val="FFFF00"/>
                </a:solidFill>
              </a:rPr>
              <a:t>r</a:t>
            </a:r>
            <a:r>
              <a:rPr lang="en-US" altLang="en-US" sz="2800" b="1" dirty="0">
                <a:solidFill>
                  <a:srgbClr val="FF0000"/>
                </a:solidFill>
              </a:rPr>
              <a:t>t</a:t>
            </a:r>
            <a:r>
              <a:rPr lang="en-US" altLang="en-US" sz="2800" b="1" dirty="0">
                <a:solidFill>
                  <a:schemeClr val="bg1"/>
                </a:solidFill>
              </a:rPr>
              <a:t> and the Brain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66592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chemeClr val="bg1"/>
                </a:solidFill>
              </a:rPr>
              <a:t>If I can…					Then I am able to…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1. Mentally 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visualize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a concept	</a:t>
            </a:r>
            <a:r>
              <a:rPr lang="en-US" altLang="en-US" sz="2400" b="1" dirty="0">
                <a:solidFill>
                  <a:schemeClr val="bg1"/>
                </a:solidFill>
                <a:cs typeface="Times New Roman" pitchFamily="18" charset="0"/>
              </a:rPr>
              <a:t>Discuss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the images that I see 						 inside my 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“mind’s eye” </a:t>
            </a:r>
            <a:endParaRPr lang="en-US" altLang="en-US" sz="2400" b="1" dirty="0">
              <a:solidFill>
                <a:srgbClr val="00B0F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2. Discuss the images </a:t>
            </a:r>
            <a:r>
              <a:rPr lang="en-US" altLang="en-US" sz="2400" dirty="0">
                <a:solidFill>
                  <a:srgbClr val="00B0F0"/>
                </a:solidFill>
                <a:cs typeface="Times New Roman" pitchFamily="18" charset="0"/>
              </a:rPr>
              <a:t>orally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	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Draw,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sketch or paint it</a:t>
            </a:r>
            <a:endParaRPr lang="en-US" altLang="en-US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3. Illustrate it				Process it on a </a:t>
            </a:r>
            <a:r>
              <a:rPr lang="en-US" altLang="en-US" sz="2400" b="1" i="1" dirty="0">
                <a:solidFill>
                  <a:srgbClr val="00B0F0"/>
                </a:solidFill>
                <a:cs typeface="Times New Roman" pitchFamily="18" charset="0"/>
              </a:rPr>
              <a:t>symbolic</a:t>
            </a:r>
            <a:r>
              <a:rPr lang="en-US" altLang="en-US" sz="2400" b="1" dirty="0">
                <a:solidFill>
                  <a:schemeClr val="bg1"/>
                </a:solidFill>
                <a:cs typeface="Times New Roman" pitchFamily="18" charset="0"/>
              </a:rPr>
              <a:t> level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4. Process my symbol(s)		Understand 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other similar 							representational </a:t>
            </a:r>
            <a:r>
              <a:rPr lang="en-US" altLang="en-US" sz="2400" b="1" dirty="0">
                <a:solidFill>
                  <a:schemeClr val="bg1"/>
                </a:solidFill>
                <a:cs typeface="Times New Roman" pitchFamily="18" charset="0"/>
              </a:rPr>
              <a:t>forms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5. Understand various 		Process </a:t>
            </a:r>
            <a:r>
              <a:rPr lang="en-US" altLang="en-US" sz="2400" b="1" i="1" dirty="0">
                <a:solidFill>
                  <a:srgbClr val="00B0F0"/>
                </a:solidFill>
                <a:cs typeface="Times New Roman" pitchFamily="18" charset="0"/>
              </a:rPr>
              <a:t>abstract</a:t>
            </a:r>
            <a:r>
              <a:rPr lang="en-US" altLang="en-US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ideas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	representations</a:t>
            </a:r>
            <a:endParaRPr lang="en-US" altLang="en-US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6. Hold </a:t>
            </a:r>
            <a:r>
              <a:rPr lang="en-US" altLang="en-US" sz="2400" i="1" dirty="0">
                <a:solidFill>
                  <a:schemeClr val="bg1"/>
                </a:solidFill>
                <a:cs typeface="Times New Roman" pitchFamily="18" charset="0"/>
              </a:rPr>
              <a:t>abstract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ideas 		</a:t>
            </a:r>
            <a:r>
              <a:rPr lang="en-US" altLang="en-US" sz="2400" b="1" dirty="0">
                <a:solidFill>
                  <a:schemeClr val="bg1"/>
                </a:solidFill>
                <a:cs typeface="Times New Roman" pitchFamily="18" charset="0"/>
              </a:rPr>
              <a:t>Understand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 what others mean, 	in my mind 				when describing it</a:t>
            </a:r>
            <a:endParaRPr lang="en-US" altLang="en-US" sz="2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7. Understand what others 	</a:t>
            </a:r>
            <a:r>
              <a:rPr lang="en-US" altLang="en-US" sz="2400" b="1" dirty="0">
                <a:solidFill>
                  <a:srgbClr val="00B0F0"/>
                </a:solidFill>
                <a:cs typeface="Times New Roman" pitchFamily="18" charset="0"/>
              </a:rPr>
              <a:t>Read</a:t>
            </a:r>
            <a:r>
              <a:rPr lang="en-US" altLang="en-US" sz="2400" b="1" dirty="0">
                <a:solidFill>
                  <a:schemeClr val="bg1"/>
                </a:solidFill>
                <a:cs typeface="Times New Roman" pitchFamily="18" charset="0"/>
              </a:rPr>
              <a:t> what others </a:t>
            </a:r>
            <a:r>
              <a:rPr lang="en-US" altLang="en-US" sz="2400" b="1" i="1" dirty="0">
                <a:solidFill>
                  <a:srgbClr val="00B0F0"/>
                </a:solidFill>
                <a:cs typeface="Times New Roman" pitchFamily="18" charset="0"/>
              </a:rPr>
              <a:t>write</a:t>
            </a:r>
            <a:r>
              <a:rPr lang="en-US" altLang="en-US" sz="24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cs typeface="Times New Roman" pitchFamily="18" charset="0"/>
              </a:rPr>
              <a:t>about 	mean verbally 			the concept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480500" y="5410200"/>
            <a:ext cx="10821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0FF415-CD5C-47E6-AE3C-91EB91023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" y="190501"/>
            <a:ext cx="8397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41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-17553" y="-57539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09" y="-101988"/>
            <a:ext cx="5451294" cy="690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0CFDF3-2B26-49FA-9F80-21CE842E2F33}"/>
              </a:ext>
            </a:extLst>
          </p:cNvPr>
          <p:cNvSpPr/>
          <p:nvPr/>
        </p:nvSpPr>
        <p:spPr>
          <a:xfrm>
            <a:off x="7582979" y="162339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Music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10125F-C2FC-4165-B52C-F7D68D6EAB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" y="152400"/>
            <a:ext cx="773808" cy="4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9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CC1C003-4AF7-493A-BF55-630C02157DA3}"/>
              </a:ext>
            </a:extLst>
          </p:cNvPr>
          <p:cNvCxnSpPr/>
          <p:nvPr/>
        </p:nvCxnSpPr>
        <p:spPr>
          <a:xfrm>
            <a:off x="0" y="0"/>
            <a:ext cx="2057400" cy="502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13F3371-2E63-4968-BE70-E8B3E955DF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9474EA-F034-460F-9B39-58C8E4A30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7" y="1905000"/>
            <a:ext cx="4491756" cy="45775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60E015-B2C0-4308-B7DC-AA980A053418}"/>
              </a:ext>
            </a:extLst>
          </p:cNvPr>
          <p:cNvSpPr/>
          <p:nvPr/>
        </p:nvSpPr>
        <p:spPr>
          <a:xfrm>
            <a:off x="5429250" y="648493"/>
            <a:ext cx="3409950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Music students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score higher on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57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points higher in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verbal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points higher in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A17FAD-0892-4449-AAA8-515270F9B5A9}"/>
              </a:ext>
            </a:extLst>
          </p:cNvPr>
          <p:cNvSpPr/>
          <p:nvPr/>
        </p:nvSpPr>
        <p:spPr>
          <a:xfrm>
            <a:off x="5568674" y="3657600"/>
            <a:ext cx="3270526" cy="258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Music majors are 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readers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Music majors are more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successful medical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school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applicants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970164-FD27-4EAB-8A78-07675754A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01" y="113506"/>
            <a:ext cx="2132880" cy="153463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936CF5D-68E8-4EF3-A17B-58B3145B0DA6}"/>
              </a:ext>
            </a:extLst>
          </p:cNvPr>
          <p:cNvSpPr/>
          <p:nvPr/>
        </p:nvSpPr>
        <p:spPr>
          <a:xfrm>
            <a:off x="1835288" y="648493"/>
            <a:ext cx="609600" cy="6469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19200" y="1524000"/>
            <a:ext cx="4191000" cy="419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99107" y="1590764"/>
            <a:ext cx="4191000" cy="419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9107" y="3219071"/>
            <a:ext cx="1733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Science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7900" y="2986524"/>
            <a:ext cx="891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Art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9212" y="3032146"/>
            <a:ext cx="1140056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5132" y="0"/>
            <a:ext cx="3841116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Why Are Some Things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 Pleasing to the Eyes?</a:t>
            </a:r>
          </a:p>
        </p:txBody>
      </p:sp>
    </p:spTree>
    <p:extLst>
      <p:ext uri="{BB962C8B-B14F-4D97-AF65-F5344CB8AC3E}">
        <p14:creationId xmlns:p14="http://schemas.microsoft.com/office/powerpoint/2010/main" val="4257969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1447800"/>
            <a:ext cx="75438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0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1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1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2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3 	lilies and iris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5 	buttercup, wild rose, larkspur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8 	delphiniums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13 	ragwort, corn marigold, cineraria, poppy seed head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21 	aster, black-eyed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susan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, chicory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34 	daisies, plantain, pyrethrum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55 	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michaelmas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 daisies, the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asteraceae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 family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89 	daisies, the 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asteraceae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 family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144 	sunflowers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233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  <a:hlinkClick r:id="rId3"/>
              </a:rPr>
              <a:t>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377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610 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987</a:t>
            </a:r>
            <a:endParaRPr lang="en-US" sz="12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90800" y="457200"/>
            <a:ext cx="468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Fibonacci Numbers and Nature</a:t>
            </a:r>
          </a:p>
        </p:txBody>
      </p:sp>
      <p:pic>
        <p:nvPicPr>
          <p:cNvPr id="704519" name="Picture 4" descr="flowers-photo-cd1-08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0"/>
            <a:ext cx="19431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4520" name="Picture 5" descr="flowers-photo-cd1-09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19431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4521" name="Picture 6" descr="flower post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257800"/>
            <a:ext cx="19431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71688" y="2552700"/>
            <a:ext cx="500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pic>
        <p:nvPicPr>
          <p:cNvPr id="704523" name="Picture 8" descr="flowers-photo-cd1-073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676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71688" y="2762250"/>
            <a:ext cx="500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pic>
        <p:nvPicPr>
          <p:cNvPr id="704525" name="Picture 10" descr="flower backgrounds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57800"/>
            <a:ext cx="19431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95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3" name="Picture 4" descr="http://images.mnn.com/sites/default/files/fibonacci-numbers-spiral-f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6494"/>
            <a:ext cx="4086757" cy="23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static.ddmcdn.com/gif/fibonacci-natur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36" y="321128"/>
            <a:ext cx="4169931" cy="25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FBB651-A399-422C-B733-A2D28896F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58" y="3505200"/>
            <a:ext cx="5796197" cy="304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F87019-F2A2-4107-975C-A3FB40121D5F}"/>
              </a:ext>
            </a:extLst>
          </p:cNvPr>
          <p:cNvSpPr/>
          <p:nvPr/>
        </p:nvSpPr>
        <p:spPr>
          <a:xfrm>
            <a:off x="7620000" y="451291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Arial" pitchFamily="34" charset="0"/>
              </a:rPr>
              <a:t>1.618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7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cs typeface="Arial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6EAF966-F48B-40F7-858A-1A710C5ED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177381"/>
            <a:ext cx="2438400" cy="1371600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-234644"/>
            <a:ext cx="8382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Creative Thinkers</a:t>
            </a:r>
            <a:endParaRPr lang="en-US" sz="3200" b="1" dirty="0">
              <a:solidFill>
                <a:schemeClr val="bg1">
                  <a:lumMod val="8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82662"/>
            <a:ext cx="87630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Agricultural 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Age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143000" lvl="2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	→ Industrial 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Age </a:t>
            </a:r>
          </a:p>
          <a:p>
            <a:pPr marL="1143000" lvl="2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			→ Information 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Age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Moving from the 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Information 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Age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600200" lvl="3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1600200" lvl="3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	→ The </a:t>
            </a:r>
            <a:r>
              <a:rPr lang="en-US" sz="3200" b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Innovation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Age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F90D86-DE42-4302-8014-6689187E1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910085"/>
            <a:ext cx="3028336" cy="170343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308079E-F30E-44ED-865A-2C5C5764E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7" y="129947"/>
            <a:ext cx="441664" cy="4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534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3" name="Picture 4" descr="http://images.mnn.com/sites/default/files/user-59/hurricane-sandy-golden-spi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9" y="3546055"/>
            <a:ext cx="3995866" cy="30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farm8.staticflickr.com/7017/6586725115_aeb2b4b6dd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12465"/>
            <a:ext cx="3471863" cy="26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4115"/>
            <a:ext cx="3243263" cy="332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http://www.abc.net.au/science/photos/mathsinnature/img/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9" y="352426"/>
            <a:ext cx="4076021" cy="271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16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7055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3403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362200"/>
            <a:ext cx="80772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+mn-cs"/>
              </a:rPr>
              <a:t>Each section of your index finger, from the tip to the base of the wrist, is larger than the preceding one by about the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+mn-cs"/>
              </a:rPr>
              <a:t>Fibonacci ratio of 1.618,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+mn-cs"/>
              </a:rPr>
              <a:t>also fitting the Fibonacci numbers 2, 3, 5 and 8.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+mn-cs"/>
              </a:rPr>
              <a:t>By this scale, your fingernail is 1 unit in length.  Curiously enough, you also have 2 hands, each with 5 digits, and your 8 fingers are each comprised of 3 sections.  All Fibonacci numbers.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155E08-FF9D-4058-BC37-366973C19F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6" y="190501"/>
            <a:ext cx="8397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79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4114800"/>
            <a:ext cx="723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Your hand to forearm is also 1.618</a:t>
            </a:r>
          </a:p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(the “</a:t>
            </a:r>
            <a:r>
              <a:rPr lang="en-US" b="1" kern="0" dirty="0">
                <a:solidFill>
                  <a:srgbClr val="FFC000"/>
                </a:solidFill>
                <a:latin typeface="Arial" pitchFamily="34" charset="0"/>
                <a:cs typeface="+mn-cs"/>
              </a:rPr>
              <a:t>Golden</a:t>
            </a:r>
            <a:r>
              <a:rPr lang="en-US" b="1" kern="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 Ratio”).</a:t>
            </a:r>
          </a:p>
        </p:txBody>
      </p:sp>
      <p:pic>
        <p:nvPicPr>
          <p:cNvPr id="7065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4120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216CEF-EAAE-4B72-8081-3CF0CF5BB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6" y="190501"/>
            <a:ext cx="8397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18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3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85780"/>
            <a:ext cx="7480300" cy="61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photos-a.xx.fbcdn.net/hphotos-prn1/s320x320/537079_421292851283766_130030535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91"/>
            <a:ext cx="4191000" cy="66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32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etc.usf.edu/clipart/76500/76563/76563_shadingcomp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4458983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altimorecityschools.org/cms/lib/MD01001351/Centricity/Domain/131/images/5thGradeMath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219200"/>
            <a:ext cx="18192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152400"/>
            <a:ext cx="6046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</a:rPr>
              <a:t>Compass: Art, Math and Creativity</a:t>
            </a:r>
            <a:endParaRPr lang="en-US" sz="36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26BC85F-370E-460D-ADB8-01FB2474E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173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3" name="Picture 2" descr="http://images.crestock.com/90000-99999/92835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066800"/>
            <a:ext cx="6845405" cy="487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0C88E5F-3A70-4DB1-9F5B-8D480F0EF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017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048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3" name="Picture 2" descr="http://www.aneverydaystory.com/wp-content/uploads/2012/05/img_4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648524"/>
            <a:ext cx="57531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491965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Protractor: Art, Math and Creativity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B2686C1-0BCF-419E-BD79-D4A384701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021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3" name="Picture 2" descr="http://2.bp.blogspot.com/_a8vATy25gyM/TGN23uk-aOI/AAAAAAAAEJs/diPvebND6SU/s320/stella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28" y="247650"/>
            <a:ext cx="4148778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1.bp.blogspot.com/-j13VYDZwOW0/Tw86sXBnyoI/AAAAAAAAAZQ/vuh4WT9tK0Q/s1600/jan+12+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7650"/>
            <a:ext cx="4251102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4.bp.blogspot.com/_wd1Fj5BBR3o/TMX671d5yvI/AAAAAAAAAho/glkuKjMlNTE/s320/f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110494"/>
            <a:ext cx="4510212" cy="221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upload.wikimedia.org/wikipedia/en/6/6f/Frank_Stella's_'Harran_II',_19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131" y="4200656"/>
            <a:ext cx="4060475" cy="203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16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3" name="Picture 2" descr="http://www.stringartfun.com/images/string_art_demo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838200"/>
            <a:ext cx="374498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5376450"/>
            <a:ext cx="853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With a </a:t>
            </a:r>
            <a:r>
              <a:rPr lang="en-US" dirty="0">
                <a:solidFill>
                  <a:srgbClr val="00B0F0"/>
                </a:solidFill>
                <a:latin typeface="Arial" pitchFamily="34" charset="0"/>
              </a:rPr>
              <a:t>compass, protractor,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and ruler, wood, nails, and colorful string, students can construct a 2 dimensional pattern in which they will eventually create a colorful artistic expression. They leave the class with an understanding of the mathematical terms: angles, radius, diameter, circumference, center point, and ray.</a:t>
            </a:r>
          </a:p>
        </p:txBody>
      </p:sp>
      <p:pic>
        <p:nvPicPr>
          <p:cNvPr id="5" name="Picture 4" descr="http://media-cache-ec4.pinimg.com/192x/ca/d5/09/cad509ab96615e94c423c3f8d673fb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48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7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8600" y="457200"/>
            <a:ext cx="86106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400" b="1" i="1" dirty="0">
                <a:solidFill>
                  <a:srgbClr val="99CCFF"/>
                </a:solidFill>
              </a:rPr>
              <a:t>Combine…</a:t>
            </a:r>
          </a:p>
          <a:p>
            <a:pPr>
              <a:lnSpc>
                <a:spcPct val="150000"/>
              </a:lnSpc>
              <a:defRPr/>
            </a:pPr>
            <a:endParaRPr lang="en-US" sz="1600" b="1" dirty="0"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Art </a:t>
            </a:r>
            <a:r>
              <a:rPr lang="en-US" sz="4000" b="1" dirty="0">
                <a:solidFill>
                  <a:srgbClr val="99CCFF"/>
                </a:solidFill>
              </a:rPr>
              <a:t>+</a:t>
            </a:r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 Math </a:t>
            </a:r>
            <a:r>
              <a:rPr lang="en-US" sz="4000" b="1" dirty="0">
                <a:solidFill>
                  <a:srgbClr val="99CCFF"/>
                </a:solidFill>
              </a:rPr>
              <a:t>+ </a:t>
            </a:r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Visualization (VST) </a:t>
            </a:r>
            <a:r>
              <a:rPr lang="en-US" sz="4000" b="1" dirty="0">
                <a:solidFill>
                  <a:srgbClr val="99CCFF"/>
                </a:solidFill>
              </a:rPr>
              <a:t>+</a:t>
            </a:r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 Engineering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(and following oral, written and </a:t>
            </a:r>
            <a:r>
              <a:rPr lang="en-US" sz="4000" b="1" i="1" dirty="0">
                <a:solidFill>
                  <a:schemeClr val="bg1">
                    <a:lumMod val="85000"/>
                  </a:schemeClr>
                </a:solidFill>
              </a:rPr>
              <a:t>visual</a:t>
            </a:r>
            <a:r>
              <a:rPr lang="en-US" sz="4000" b="1" dirty="0">
                <a:solidFill>
                  <a:schemeClr val="bg1">
                    <a:lumMod val="85000"/>
                  </a:schemeClr>
                </a:solidFill>
              </a:rPr>
              <a:t> directions)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7B8AC35-16DD-4839-8B7A-296676EE9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43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ADFD4D77-4D31-4B42-83BE-C53879DA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315F23-F834-4805-8B9E-11AACD803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81" y="1795968"/>
            <a:ext cx="4210638" cy="413442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CB7ED5-F687-485C-81F0-5AFD1F7928B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C8A3869-0859-47BD-BF56-F968A31DF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76400"/>
            <a:ext cx="8229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The illiterates of the future are not 	those who cannot read or write, 	but those who cannot          	learn, </a:t>
            </a:r>
            <a:r>
              <a:rPr lang="en-US" sz="36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un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-learn, and </a:t>
            </a:r>
            <a:r>
              <a:rPr lang="en-US" sz="36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re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-learn.</a:t>
            </a:r>
            <a:b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</a:rPr>
              <a:t>					     </a:t>
            </a:r>
            <a:r>
              <a:rPr lang="en-US" b="1" dirty="0">
                <a:solidFill>
                  <a:srgbClr val="99CCFF"/>
                </a:solidFill>
                <a:latin typeface="Arial" panose="020B0604020202020204" pitchFamily="34" charset="0"/>
              </a:rPr>
              <a:t>--Alvin Toffler</a:t>
            </a:r>
          </a:p>
        </p:txBody>
      </p:sp>
      <p:pic>
        <p:nvPicPr>
          <p:cNvPr id="32774" name="Picture 2" descr="http://media.hotbirthdays.com/files/1928/10/04/alvin-toffler-1.jpg">
            <a:extLst>
              <a:ext uri="{FF2B5EF4-FFF2-40B4-BE49-F238E27FC236}">
                <a16:creationId xmlns:a16="http://schemas.microsoft.com/office/drawing/2014/main" id="{C8198A0A-09E9-470C-8AE5-297EDFC48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24400"/>
            <a:ext cx="1485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l.yimg.com/bt/api/res/1.2/NWBCisBYsPxwihYMYQxjtA--/YXBwaWQ9eW5ld3NfbGVnbztxPTg1O3c9NjMw/http:/media.zenfs.com/en/blogs/technews/mw-630-ibm-brain-chip-istock.jpg">
            <a:extLst>
              <a:ext uri="{FF2B5EF4-FFF2-40B4-BE49-F238E27FC236}">
                <a16:creationId xmlns:a16="http://schemas.microsoft.com/office/drawing/2014/main" id="{E88FB02C-42D4-4A5B-8D2E-DA817FE8C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7504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20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8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781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50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52800" y="304800"/>
            <a:ext cx="1928813" cy="820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Origami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D05228D-92B8-4BEA-88C3-8809FB12C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886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0" y="0"/>
            <a:ext cx="2057400" cy="502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2670" y="2259806"/>
            <a:ext cx="6378669" cy="3447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5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54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5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Enhances VST </a:t>
            </a:r>
          </a:p>
          <a:p>
            <a:pPr algn="ctr">
              <a:spcBef>
                <a:spcPct val="0"/>
              </a:spcBef>
            </a:pPr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Science</a:t>
            </a:r>
          </a:p>
          <a:p>
            <a:pPr algn="ctr">
              <a:spcBef>
                <a:spcPct val="0"/>
              </a:spcBef>
            </a:pPr>
            <a:r>
              <a:rPr lang="en-US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Engineering</a:t>
            </a:r>
          </a:p>
          <a:p>
            <a:pPr algn="ctr">
              <a:spcBef>
                <a:spcPct val="0"/>
              </a:spcBef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8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Step in Problem solving)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1524000" y="608741"/>
            <a:ext cx="59589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S.T.E.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A.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M.: Why the “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A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” in STEM?</a:t>
            </a:r>
          </a:p>
        </p:txBody>
      </p:sp>
      <p:sp>
        <p:nvSpPr>
          <p:cNvPr id="2" name="Oval 1"/>
          <p:cNvSpPr/>
          <p:nvPr/>
        </p:nvSpPr>
        <p:spPr>
          <a:xfrm>
            <a:off x="2514600" y="628335"/>
            <a:ext cx="381000" cy="5055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4848" cy="49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9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60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 flipH="1">
            <a:off x="304800" y="789816"/>
            <a:ext cx="8839200" cy="44781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B0F0"/>
              </a:solidFill>
              <a:latin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B0F0"/>
                </a:solidFill>
                <a:latin typeface="Arial" pitchFamily="34" charset="0"/>
              </a:rPr>
              <a:t>	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00B0F0"/>
                </a:solidFill>
                <a:latin typeface="Arial" pitchFamily="34" charset="0"/>
              </a:rPr>
              <a:t>	</a:t>
            </a:r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</a:rPr>
              <a:t>Science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</a:rPr>
              <a:t>	Technology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</a:rPr>
              <a:t>	</a:t>
            </a:r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Engineering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</a:rPr>
              <a:t>	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</a:rPr>
              <a:t>A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</a:rPr>
              <a:t>rt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00B0F0"/>
                </a:solidFill>
                <a:latin typeface="Arial" pitchFamily="34" charset="0"/>
              </a:rPr>
              <a:t>	</a:t>
            </a:r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Mathematics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	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(Maximizing connections and sensory experiences)</a:t>
            </a:r>
          </a:p>
        </p:txBody>
      </p:sp>
      <p:sp>
        <p:nvSpPr>
          <p:cNvPr id="2" name="Rectangle 1"/>
          <p:cNvSpPr/>
          <p:nvPr/>
        </p:nvSpPr>
        <p:spPr>
          <a:xfrm>
            <a:off x="3375206" y="2864451"/>
            <a:ext cx="4216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(“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</a:rPr>
              <a:t>Design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and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Engineering”)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2133600" y="3449128"/>
            <a:ext cx="1676400" cy="33680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848" cy="49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BE601B-CAFA-48B2-B12B-3342EF628DC2}"/>
              </a:ext>
            </a:extLst>
          </p:cNvPr>
          <p:cNvSpPr/>
          <p:nvPr/>
        </p:nvSpPr>
        <p:spPr>
          <a:xfrm>
            <a:off x="2286000" y="214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B0F0"/>
                </a:solidFill>
                <a:latin typeface="Arial" pitchFamily="34" charset="0"/>
              </a:rPr>
              <a:t>Art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deserves inclusion in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</a:rPr>
              <a:t>STE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</a:rPr>
              <a:t>A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</a:rPr>
              <a:t>M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</a:rPr>
              <a:t> because…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AC896C-D583-4AFD-A76C-6E401CBB8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425" y="98819"/>
            <a:ext cx="1380634" cy="16537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6C9C34-C4D9-4AAC-B35D-B0407D82147C}"/>
              </a:ext>
            </a:extLst>
          </p:cNvPr>
          <p:cNvSpPr/>
          <p:nvPr/>
        </p:nvSpPr>
        <p:spPr>
          <a:xfrm>
            <a:off x="466970" y="5532417"/>
            <a:ext cx="8514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0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begins with a design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(→ </a:t>
            </a:r>
            <a:r>
              <a:rPr lang="en-US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graphic representation of 	an initial idea).</a:t>
            </a:r>
          </a:p>
        </p:txBody>
      </p:sp>
    </p:spTree>
    <p:extLst>
      <p:ext uri="{BB962C8B-B14F-4D97-AF65-F5344CB8AC3E}">
        <p14:creationId xmlns:p14="http://schemas.microsoft.com/office/powerpoint/2010/main" val="340028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60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19200"/>
            <a:ext cx="8382000" cy="5181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32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STEAM education…</a:t>
            </a:r>
            <a:endParaRPr lang="en-US" sz="3200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+mn-cs"/>
            </a:endParaRPr>
          </a:p>
          <a:p>
            <a:pPr marL="685800" indent="-255588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The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easiest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 way to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incorporate art and creativity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into your curriculum is to identify the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art and creativity potential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in the content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and activities that you are 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already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 teaching. </a:t>
            </a:r>
          </a:p>
          <a:p>
            <a:pPr marL="685800" indent="-255588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Some content 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is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creativity-ready,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 but not labeled as such, while other content </a:t>
            </a: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lends itself towards</a:t>
            </a:r>
            <a:r>
              <a:rPr lang="en-US" sz="3200" b="1" i="1" dirty="0">
                <a:solidFill>
                  <a:srgbClr val="99CCFF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creativity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+mn-cs"/>
              </a:rPr>
              <a:t> with just a few minor modifications.</a:t>
            </a:r>
          </a:p>
        </p:txBody>
      </p:sp>
      <p:pic>
        <p:nvPicPr>
          <p:cNvPr id="1300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286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7493" y="752220"/>
            <a:ext cx="8609013" cy="5183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itchFamily="34" charset="0"/>
                <a:cs typeface="Arial" charset="0"/>
              </a:rPr>
              <a:t>Problem/situation: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charset="0"/>
              </a:rPr>
              <a:t>You have received an urgent text message from the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itchFamily="34" charset="0"/>
                <a:cs typeface="Arial" charset="0"/>
              </a:rPr>
              <a:t>Three  Little Pigs,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charset="0"/>
              </a:rPr>
              <a:t>who are exasperated with “little pig-provocation” by their neighbor the Big Bad Wolf.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itchFamily="34" charset="0"/>
                <a:cs typeface="Arial" charset="0"/>
              </a:rPr>
              <a:t>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charset="0"/>
              </a:rPr>
              <a:t>You have been asked to engineer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Calibri" pitchFamily="34" charset="0"/>
                <a:cs typeface="Arial" charset="0"/>
              </a:rPr>
              <a:t>two safeguards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charset="0"/>
              </a:rPr>
              <a:t>to prevent further persecution from the Big Bad Wolf.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sz="28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charset="0"/>
              </a:rPr>
              <a:t>What </a:t>
            </a:r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charset="0"/>
              </a:rPr>
              <a:t>design and engineering solution </a:t>
            </a:r>
            <a:r>
              <a:rPr lang="en-US" sz="28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Calibri" pitchFamily="34" charset="0"/>
                <a:cs typeface="Arial" charset="0"/>
              </a:rPr>
              <a:t>can you propose?</a:t>
            </a:r>
          </a:p>
        </p:txBody>
      </p:sp>
      <p:pic>
        <p:nvPicPr>
          <p:cNvPr id="1331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43200" y="13028"/>
            <a:ext cx="4297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Engineering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http://www.enkivillage.com/s/upload/images/2015/03/cadbc56f0f2d0aa51b5cce99e70329c7.jpg">
            <a:hlinkClick r:id="rId4"/>
            <a:extLst>
              <a:ext uri="{FF2B5EF4-FFF2-40B4-BE49-F238E27FC236}">
                <a16:creationId xmlns:a16="http://schemas.microsoft.com/office/drawing/2014/main" id="{70470A15-51D1-4C90-9EF4-0BE22648C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85" y="5236402"/>
            <a:ext cx="2084874" cy="14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14458" y="1447800"/>
            <a:ext cx="8251825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>
                <a:solidFill>
                  <a:srgbClr val="F2F2F2"/>
                </a:solidFill>
              </a:rPr>
              <a:t>1. A house with an </a:t>
            </a:r>
            <a:r>
              <a:rPr lang="en-US" altLang="en-US" sz="2400" b="1" dirty="0">
                <a:solidFill>
                  <a:srgbClr val="00B0F0"/>
                </a:solidFill>
              </a:rPr>
              <a:t>aluminum</a:t>
            </a:r>
            <a:r>
              <a:rPr lang="en-US" altLang="en-US" sz="2400" b="1" dirty="0">
                <a:solidFill>
                  <a:srgbClr val="F2F2F2"/>
                </a:solidFill>
              </a:rPr>
              <a:t> rooftop.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>
                <a:solidFill>
                  <a:srgbClr val="F2F2F2"/>
                </a:solidFill>
              </a:rPr>
              <a:t>2. Replace the </a:t>
            </a:r>
            <a:r>
              <a:rPr lang="en-US" altLang="en-US" sz="2400" b="1" dirty="0">
                <a:solidFill>
                  <a:srgbClr val="00B0F0"/>
                </a:solidFill>
              </a:rPr>
              <a:t>chimney</a:t>
            </a:r>
            <a:r>
              <a:rPr lang="en-US" altLang="en-US" sz="2400" b="1" dirty="0">
                <a:solidFill>
                  <a:srgbClr val="F2F2F2"/>
                </a:solidFill>
              </a:rPr>
              <a:t> with a central heating system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>
                <a:solidFill>
                  <a:srgbClr val="F2F2F2"/>
                </a:solidFill>
              </a:rPr>
              <a:t>3. Wolves are </a:t>
            </a:r>
            <a:r>
              <a:rPr lang="en-US" altLang="en-US" sz="2400" b="1" dirty="0">
                <a:solidFill>
                  <a:srgbClr val="00B0F0"/>
                </a:solidFill>
              </a:rPr>
              <a:t>afraid of snakes, </a:t>
            </a:r>
            <a:r>
              <a:rPr lang="en-US" altLang="en-US" sz="2400" b="1" dirty="0">
                <a:solidFill>
                  <a:srgbClr val="F2F2F2"/>
                </a:solidFill>
              </a:rPr>
              <a:t>so around the house…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>
                <a:solidFill>
                  <a:srgbClr val="F2F2F2"/>
                </a:solidFill>
              </a:rPr>
              <a:t>4. Wolves are afraid of water, so install a motion-	sensitive automatic </a:t>
            </a:r>
            <a:r>
              <a:rPr lang="en-US" altLang="en-US" sz="2400" b="1" dirty="0">
                <a:solidFill>
                  <a:srgbClr val="00B0F0"/>
                </a:solidFill>
              </a:rPr>
              <a:t>water sprinkling </a:t>
            </a:r>
            <a:r>
              <a:rPr lang="en-US" altLang="en-US" sz="2400" b="1" dirty="0">
                <a:solidFill>
                  <a:srgbClr val="F2F2F2"/>
                </a:solidFill>
              </a:rPr>
              <a:t>system.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>
                <a:solidFill>
                  <a:srgbClr val="F2F2F2"/>
                </a:solidFill>
              </a:rPr>
              <a:t>5. Build a solar-powered environmentally friendly </a:t>
            </a:r>
            <a:r>
              <a:rPr lang="en-US" altLang="en-US" sz="2400" b="1" dirty="0">
                <a:solidFill>
                  <a:srgbClr val="00B0F0"/>
                </a:solidFill>
              </a:rPr>
              <a:t>fan</a:t>
            </a:r>
            <a:r>
              <a:rPr lang="en-US" altLang="en-US" sz="2400" b="1" dirty="0">
                <a:solidFill>
                  <a:srgbClr val="F2F2F2"/>
                </a:solidFill>
              </a:rPr>
              <a:t> 	that </a:t>
            </a:r>
            <a:r>
              <a:rPr lang="en-US" altLang="en-US" sz="2400" b="1" dirty="0">
                <a:solidFill>
                  <a:srgbClr val="00B0F0"/>
                </a:solidFill>
              </a:rPr>
              <a:t>blows air </a:t>
            </a:r>
            <a:r>
              <a:rPr lang="en-US" altLang="en-US" sz="2400" b="1" i="1" dirty="0">
                <a:solidFill>
                  <a:srgbClr val="00B0F0"/>
                </a:solidFill>
              </a:rPr>
              <a:t>away </a:t>
            </a:r>
            <a:r>
              <a:rPr lang="en-US" altLang="en-US" sz="2400" b="1" i="1" dirty="0">
                <a:solidFill>
                  <a:srgbClr val="F2F2F2"/>
                </a:solidFill>
              </a:rPr>
              <a:t>from</a:t>
            </a:r>
            <a:r>
              <a:rPr lang="en-US" altLang="en-US" sz="2400" b="1" dirty="0">
                <a:solidFill>
                  <a:srgbClr val="F2F2F2"/>
                </a:solidFill>
              </a:rPr>
              <a:t> the house, when the 	wolf blows air </a:t>
            </a:r>
            <a:r>
              <a:rPr lang="en-US" altLang="en-US" sz="2400" b="1" i="1" dirty="0">
                <a:solidFill>
                  <a:srgbClr val="F2F2F2"/>
                </a:solidFill>
              </a:rPr>
              <a:t>towards</a:t>
            </a:r>
            <a:r>
              <a:rPr lang="en-US" altLang="en-US" sz="2400" b="1" dirty="0">
                <a:solidFill>
                  <a:srgbClr val="F2F2F2"/>
                </a:solidFill>
              </a:rPr>
              <a:t> the house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>
                <a:solidFill>
                  <a:srgbClr val="F2F2F2"/>
                </a:solidFill>
              </a:rPr>
              <a:t>6. Build a house with a </a:t>
            </a:r>
            <a:r>
              <a:rPr lang="en-US" altLang="en-US" sz="2400" b="1" dirty="0">
                <a:solidFill>
                  <a:srgbClr val="00B0F0"/>
                </a:solidFill>
              </a:rPr>
              <a:t>35° angle</a:t>
            </a:r>
            <a:r>
              <a:rPr lang="en-US" altLang="en-US" sz="2400" b="1" dirty="0">
                <a:solidFill>
                  <a:srgbClr val="F2F2F2"/>
                </a:solidFill>
              </a:rPr>
              <a:t> rooftop (too steep).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en-US" sz="2400" b="1" dirty="0">
                <a:solidFill>
                  <a:srgbClr val="F2F2F2"/>
                </a:solidFill>
              </a:rPr>
              <a:t>7. Wolves are afraid of </a:t>
            </a:r>
            <a:r>
              <a:rPr lang="en-US" altLang="en-US" sz="2400" b="1" dirty="0">
                <a:solidFill>
                  <a:srgbClr val="00B0F0"/>
                </a:solidFill>
              </a:rPr>
              <a:t>water,</a:t>
            </a:r>
            <a:r>
              <a:rPr lang="en-US" altLang="en-US" sz="2400" b="1" dirty="0">
                <a:solidFill>
                  <a:srgbClr val="F2F2F2"/>
                </a:solidFill>
              </a:rPr>
              <a:t> so build a </a:t>
            </a:r>
            <a:r>
              <a:rPr lang="en-US" altLang="en-US" sz="2400" b="1" dirty="0">
                <a:solidFill>
                  <a:srgbClr val="00B0F0"/>
                </a:solidFill>
              </a:rPr>
              <a:t>houseboat</a:t>
            </a:r>
            <a:r>
              <a:rPr lang="en-US" altLang="en-US" sz="2400" b="1" dirty="0">
                <a:solidFill>
                  <a:srgbClr val="F2F2F2"/>
                </a:solidFill>
              </a:rPr>
              <a:t> and 	position it 20 yards from the shore.</a:t>
            </a:r>
          </a:p>
          <a:p>
            <a:pPr>
              <a:spcBef>
                <a:spcPts val="1200"/>
              </a:spcBef>
              <a:buFontTx/>
              <a:buNone/>
            </a:pPr>
            <a:endParaRPr lang="en-US" altLang="en-US" sz="2400" b="1" dirty="0">
              <a:solidFill>
                <a:srgbClr val="F2F2F2"/>
              </a:solidFill>
            </a:endParaRPr>
          </a:p>
        </p:txBody>
      </p:sp>
      <p:sp>
        <p:nvSpPr>
          <p:cNvPr id="134150" name="Rectangle 1"/>
          <p:cNvSpPr>
            <a:spLocks noChangeArrowheads="1"/>
          </p:cNvSpPr>
          <p:nvPr/>
        </p:nvSpPr>
        <p:spPr bwMode="auto">
          <a:xfrm>
            <a:off x="228600" y="151239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Design &amp; Engineering: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</a:rPr>
              <a:t>The Three Little Pigs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pic>
        <p:nvPicPr>
          <p:cNvPr id="1341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66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1.bp.blogspot.com/-dxUDDdjCzwk/UKDyrS1vjVI/AAAAAAAAITc/6mOrgbhsvwA/s1600/157-120312101103-by-emi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1237"/>
            <a:ext cx="2232455" cy="175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64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06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76200" y="0"/>
            <a:ext cx="923925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3958" y="1459047"/>
            <a:ext cx="8610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NGSS:</a:t>
            </a:r>
            <a:endParaRPr lang="en-US" sz="3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Calibri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“…develop a simple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sketch, drawing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or physical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model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to illustrate how you would solve this problem.” 	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				(Achieve, Inc., 2013)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49742"/>
            <a:ext cx="1234848" cy="49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3958" y="233229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F0"/>
                </a:solidFill>
              </a:rPr>
              <a:t>Design and Engineering: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F0"/>
                </a:solidFill>
              </a:rPr>
              <a:t>The Three Little Pigs</a:t>
            </a:r>
            <a:endParaRPr lang="en-US" alt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http://fineartamerica.com/images-medium/abstract-art-figurative-house-boat-black-and-white-drawing-annies-river-by-romi-romi-neil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7425"/>
            <a:ext cx="277177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462088" y="1273175"/>
            <a:ext cx="228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28" name="Picture 4" descr="http://www.semesteratsea.org/wp-content/uploads/2013/04/Kids-pictures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71588"/>
            <a:ext cx="22256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thirdcoastrs.com/DT-292-P%20COZY%20HOUSEBOAT%204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3197225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77000" y="3276600"/>
            <a:ext cx="1066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3200400"/>
            <a:ext cx="304800" cy="78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32" name="Picture 8" descr="http://shantyboatliving.com/wp-content/uploads/2011/09/HeraldOfTheMorning-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46200"/>
            <a:ext cx="32861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7838" y="6240463"/>
            <a:ext cx="8052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Only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Your Imagination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Can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Set a Limit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on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Your Creative Thinking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35181" name="Rectangle 5"/>
          <p:cNvSpPr>
            <a:spLocks noChangeArrowheads="1"/>
          </p:cNvSpPr>
          <p:nvPr/>
        </p:nvSpPr>
        <p:spPr bwMode="auto">
          <a:xfrm>
            <a:off x="1401763" y="155575"/>
            <a:ext cx="68627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Houseboat Solutions for the Three  Little Pigs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</a:rPr>
              <a:t> “Arte/Scienza” </a:t>
            </a:r>
          </a:p>
        </p:txBody>
      </p:sp>
      <p:pic>
        <p:nvPicPr>
          <p:cNvPr id="1034" name="Picture 10" descr="http://www.all-about-houseboats.com/images/T3-house-boat-build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451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7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7938" y="1823219"/>
            <a:ext cx="81534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Afraid to “fail” 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“Failure 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is not an Option”</a:t>
            </a:r>
          </a:p>
        </p:txBody>
      </p:sp>
      <p:pic>
        <p:nvPicPr>
          <p:cNvPr id="89094" name="Picture 4" descr="Failure Is Not an Option®: 6 Principles for Making Student Success the ONLY Op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86203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4800" y="3733800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Failure is nearly always a </a:t>
            </a:r>
            <a:r>
              <a:rPr lang="en-US" sz="3600" b="1" i="1" dirty="0">
                <a:solidFill>
                  <a:srgbClr val="FFFF00"/>
                </a:solidFill>
                <a:latin typeface="Arial" panose="020B0604020202020204" pitchFamily="34" charset="0"/>
              </a:rPr>
              <a:t>prerequisite</a:t>
            </a:r>
            <a:r>
              <a:rPr lang="en-US" sz="3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	for future learning, success in 	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</a:rPr>
              <a:t>science and creativity.</a:t>
            </a:r>
            <a:r>
              <a:rPr lang="en-US" sz="3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Most </a:t>
            </a:r>
            <a:r>
              <a:rPr lang="en-US" sz="3600" b="1" i="1" dirty="0">
                <a:solidFill>
                  <a:srgbClr val="00B0F0"/>
                </a:solidFill>
                <a:latin typeface="Arial" panose="020B0604020202020204" pitchFamily="34" charset="0"/>
              </a:rPr>
              <a:t>initial 	learning and discoveries</a:t>
            </a:r>
            <a:r>
              <a:rPr lang="en-US" sz="3600" b="1" i="1" dirty="0">
                <a:solidFill>
                  <a:srgbClr val="99CCFF"/>
                </a:solidFill>
                <a:latin typeface="Arial" panose="020B0604020202020204" pitchFamily="34" charset="0"/>
              </a:rPr>
              <a:t>	</a:t>
            </a:r>
            <a:r>
              <a:rPr lang="en-US" sz="3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occur via 	trial-and-error.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252671"/>
            <a:ext cx="5363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Times New Roman" pitchFamily="18" charset="0"/>
              </a:rPr>
              <a:t>Emotions Can Become a 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Times New Roman" pitchFamily="18" charset="0"/>
              </a:rPr>
              <a:t>Catalyst or an </a:t>
            </a:r>
            <a:r>
              <a:rPr lang="en-US" sz="2400" b="1" i="1" dirty="0">
                <a:solidFill>
                  <a:srgbClr val="00B0F0"/>
                </a:solidFill>
                <a:latin typeface="Arial" panose="020B0604020202020204" pitchFamily="34" charset="0"/>
                <a:cs typeface="Times New Roman" pitchFamily="18" charset="0"/>
              </a:rPr>
              <a:t>Obstacle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Times New Roman" pitchFamily="18" charset="0"/>
              </a:rPr>
              <a:t> to Learning</a:t>
            </a:r>
            <a:endParaRPr lang="en-US" sz="2400" dirty="0">
              <a:solidFill>
                <a:srgbClr val="00B0F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49742"/>
            <a:ext cx="1234848" cy="49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2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6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574675"/>
            <a:ext cx="8229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solidFill>
                <a:srgbClr val="00B0F0"/>
              </a:solidFill>
              <a:latin typeface="Arial" pitchFamily="34" charset="0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+mn-cs"/>
              </a:rPr>
              <a:t>In 60 seconds, draw a quick sketch 	of the person sitting next to you.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2333625"/>
            <a:ext cx="8229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129" y="5972402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0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6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96965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509" y="1199280"/>
            <a:ext cx="8466981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>How does our the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highly</a:t>
            </a:r>
            <a:r>
              <a:rPr lang="en-US" sz="32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visual </a:t>
            </a:r>
            <a:r>
              <a:rPr lang="en-US" sz="3200" b="1" dirty="0"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>brain 	interact with a world where it learns 	not only how to 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think,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but how to  	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create?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do the 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arts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contribute to learning 	across the curriculum, and to	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creativity?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(NGSS sketching, drawing, creating models) </a:t>
            </a:r>
            <a:endParaRPr lang="en-US" sz="2400" b="1" dirty="0">
              <a:solidFill>
                <a:schemeClr val="bg1"/>
              </a:solidFill>
              <a:latin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4848" cy="49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69824" y="172125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Art, Creativity and the Human Brain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4364" y="6255722"/>
            <a:ext cx="76338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…a visual </a:t>
            </a:r>
            <a:r>
              <a:rPr lang="en-US" sz="2200" b="1" i="1" u="sng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200" b="1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conceptual tour… </a:t>
            </a:r>
            <a:r>
              <a:rPr lang="en-US" sz="2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(a highly visual brain) 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3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7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5334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+mn-cs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384624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+mn-cs"/>
              </a:rPr>
              <a:t>“I’m sorry.”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4926314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+mn-cs"/>
              </a:rPr>
              <a:t>Would a child ever say that?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91359" y="1104910"/>
            <a:ext cx="822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+mn-cs"/>
              </a:rPr>
              <a:t>Find the picture that looks like you 	(or the artist can pass it to you, 	if you don’t recognize yourself 	in portrait) 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95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7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3810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0825" y="1524000"/>
            <a:ext cx="8458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 Many of history's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most prominent scientists</a:t>
            </a:r>
            <a:r>
              <a:rPr lang="en-US" sz="2400" b="1" dirty="0">
                <a:solidFill>
                  <a:srgbClr val="99CCFF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were quite 	accomplished in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the arts.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 MacArthur “genius” Robert Root-Bernstein, in his book 	</a:t>
            </a:r>
            <a:r>
              <a:rPr lang="en-US" sz="2400" b="1" i="1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Sparks of Genius,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detailed a startling finding.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 Researched the lives of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150+ renowned scientists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from 	Pasteur to Einstein, one single common trait:</a:t>
            </a:r>
          </a:p>
        </p:txBody>
      </p:sp>
      <p:sp>
        <p:nvSpPr>
          <p:cNvPr id="1978375" name="Rectangle 3"/>
          <p:cNvSpPr>
            <a:spLocks noChangeArrowheads="1"/>
          </p:cNvSpPr>
          <p:nvPr/>
        </p:nvSpPr>
        <p:spPr bwMode="auto">
          <a:xfrm>
            <a:off x="1752600" y="381000"/>
            <a:ext cx="6545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</a:rPr>
              <a:t>Creative Minds and the Brain</a:t>
            </a:r>
            <a:endParaRPr lang="en-US" sz="36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4800" y="4554568"/>
            <a:ext cx="8458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US" sz="3200" b="1" i="1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Nearly all 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of the 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+mn-cs"/>
              </a:rPr>
              <a:t>greatest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+mn-cs"/>
              </a:rPr>
              <a:t>scientists, 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	mathematicians, and inventors were 	</a:t>
            </a:r>
            <a:r>
              <a:rPr lang="en-US" sz="3200" b="1" i="1" u="sng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also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musicians, artists, sculptors or 	poets.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+mn-cs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FE02D7-330F-4D65-8B98-36134762D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" y="152400"/>
            <a:ext cx="773808" cy="4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/>
          </a:p>
        </p:txBody>
      </p:sp>
      <p:sp>
        <p:nvSpPr>
          <p:cNvPr id="197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Arial" pitchFamily="34" charset="0"/>
            </a:endParaRPr>
          </a:p>
        </p:txBody>
      </p:sp>
      <p:sp>
        <p:nvSpPr>
          <p:cNvPr id="1979398" name="Rectangle 1"/>
          <p:cNvSpPr>
            <a:spLocks noChangeArrowheads="1"/>
          </p:cNvSpPr>
          <p:nvPr/>
        </p:nvSpPr>
        <p:spPr bwMode="auto">
          <a:xfrm>
            <a:off x="533400" y="457200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sz="3200" b="1" dirty="0">
                <a:solidFill>
                  <a:srgbClr val="99CCFF"/>
                </a:solidFill>
                <a:latin typeface="Arial" pitchFamily="34" charset="0"/>
              </a:rPr>
              <a:t>The “Humanities”</a:t>
            </a:r>
            <a:endParaRPr lang="en-US" sz="32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9793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651375"/>
            <a:ext cx="22098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2286000"/>
            <a:ext cx="8382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427163" algn="l"/>
              </a:tabLst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+mn-cs"/>
              </a:rPr>
              <a:t>The world’s most distinguished universities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3095" y="3601263"/>
            <a:ext cx="6062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427163" algn="l"/>
              </a:tabLs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“College of Arts and Science”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36CAB3-466E-474B-887B-0357634DA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" y="152400"/>
            <a:ext cx="773808" cy="4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0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0" y="0"/>
            <a:ext cx="2057400" cy="502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667" y="1066800"/>
            <a:ext cx="86106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facilitates the development of </a:t>
            </a:r>
            <a:r>
              <a:rPr lang="en-US" alt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reasoning skills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 increases one’s ability to </a:t>
            </a:r>
            <a:r>
              <a:rPr lang="en-US" alt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mental abstractions 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and to mentally </a:t>
            </a:r>
            <a:r>
              <a:rPr lang="en-US" alt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concepts in the abstract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 assists students </a:t>
            </a:r>
            <a:r>
              <a:rPr lang="en-US" alt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visualizing the images 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the 	</a:t>
            </a:r>
            <a:r>
              <a:rPr lang="en-US" alt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 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they learn to read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 develops the </a:t>
            </a:r>
            <a:r>
              <a:rPr lang="en-US" alt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motor skills 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are among the most	necessary </a:t>
            </a:r>
            <a:r>
              <a:rPr lang="en-US" alt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prerequisites for writing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 develops </a:t>
            </a:r>
            <a:r>
              <a:rPr lang="en-US" alt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patience,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sustained </a:t>
            </a:r>
            <a:r>
              <a:rPr lang="en-US" alt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self-regulation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(controlling impulsivity), all “school readiness” skills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 is a </a:t>
            </a:r>
            <a:r>
              <a:rPr lang="en-US" alt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between one’s mind 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visible world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 cultivates one of the key “Multiple Intelligences” 	(Howard Gardner, Harvard University)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 </a:t>
            </a:r>
            <a:r>
              <a:rPr lang="en-US" alt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develops the whole brain </a:t>
            </a:r>
            <a:r>
              <a:rPr lang="en-US" alt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whole chil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1735" y="267445"/>
            <a:ext cx="274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00B0F0"/>
                </a:solidFill>
              </a:rPr>
              <a:t>A</a:t>
            </a:r>
            <a:r>
              <a:rPr lang="en-US" altLang="en-US" sz="2800" b="1" dirty="0">
                <a:solidFill>
                  <a:srgbClr val="FFFF00"/>
                </a:solidFill>
              </a:rPr>
              <a:t>r</a:t>
            </a:r>
            <a:r>
              <a:rPr lang="en-US" altLang="en-US" sz="2800" b="1" dirty="0">
                <a:solidFill>
                  <a:srgbClr val="FF0000"/>
                </a:solidFill>
              </a:rPr>
              <a:t>t</a:t>
            </a:r>
            <a:r>
              <a:rPr lang="en-US" altLang="en-US" sz="2800" b="1" dirty="0">
                <a:solidFill>
                  <a:schemeClr val="bg1"/>
                </a:solidFill>
              </a:rPr>
              <a:t> and the Brain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5BAEFA-40D6-4FAB-B1D6-11A22AED8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" y="152400"/>
            <a:ext cx="773808" cy="4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Title 1">
            <a:extLst>
              <a:ext uri="{FF2B5EF4-FFF2-40B4-BE49-F238E27FC236}">
                <a16:creationId xmlns:a16="http://schemas.microsoft.com/office/drawing/2014/main" id="{FB13F2AF-E5C5-422D-9972-C038D1E9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66275" name="Content Placeholder 2">
            <a:extLst>
              <a:ext uri="{FF2B5EF4-FFF2-40B4-BE49-F238E27FC236}">
                <a16:creationId xmlns:a16="http://schemas.microsoft.com/office/drawing/2014/main" id="{C7D58714-54C7-45D9-96E0-A3BD1816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50C6C5-F43D-49C1-A7C2-C0A580FDF20B}"/>
              </a:ext>
            </a:extLst>
          </p:cNvPr>
          <p:cNvSpPr/>
          <p:nvPr/>
        </p:nvSpPr>
        <p:spPr>
          <a:xfrm>
            <a:off x="-1270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66277" name="Rectangle 8">
            <a:extLst>
              <a:ext uri="{FF2B5EF4-FFF2-40B4-BE49-F238E27FC236}">
                <a16:creationId xmlns:a16="http://schemas.microsoft.com/office/drawing/2014/main" id="{368DF034-D528-4B4E-914C-0EFB9A26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2286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“Reflect and Connect”</a:t>
            </a:r>
            <a:endParaRPr lang="en-US" altLang="en-US" b="1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307BDC-F03A-4AC1-99C8-1E5C2A1537F5}"/>
              </a:ext>
            </a:extLst>
          </p:cNvPr>
          <p:cNvSpPr/>
          <p:nvPr/>
        </p:nvSpPr>
        <p:spPr>
          <a:xfrm>
            <a:off x="304800" y="1628775"/>
            <a:ext cx="86868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was the 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most valuable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idea that 	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learned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morning?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Write down two “I will…” statements. 	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How will you </a:t>
            </a:r>
            <a:r>
              <a:rPr lang="en-US" sz="3200" b="1" u="sng" dirty="0">
                <a:solidFill>
                  <a:srgbClr val="00B0F0"/>
                </a:solidFill>
                <a:latin typeface="Arial" pitchFamily="34" charset="0"/>
              </a:rPr>
              <a:t>use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this new information		or knowledge?)  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0B2BE78-0E70-43C6-A89A-C1A38FB4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" y="75086"/>
            <a:ext cx="1130181" cy="44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5"/>
          <p:cNvSpPr>
            <a:spLocks noChangeArrowheads="1"/>
          </p:cNvSpPr>
          <p:nvPr/>
        </p:nvSpPr>
        <p:spPr bwMode="auto">
          <a:xfrm>
            <a:off x="329172" y="3686175"/>
            <a:ext cx="4689297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Contact Information:</a:t>
            </a:r>
            <a:endParaRPr lang="en-US" altLang="en-US" sz="2400" b="1" i="1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2060"/>
                </a:solidFill>
                <a:latin typeface="Arial" pitchFamily="34" charset="0"/>
              </a:rPr>
              <a:t>Kenneth Wesson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Arial" pitchFamily="34" charset="0"/>
              </a:rPr>
              <a:t>Educational Consultant: Neuroscience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Arial" pitchFamily="34" charset="0"/>
              </a:rPr>
              <a:t>(408) 323-1498 (office)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Arial" pitchFamily="34" charset="0"/>
              </a:rPr>
              <a:t>(408) 826-9595 (cell)</a:t>
            </a:r>
            <a:br>
              <a:rPr lang="en-US" altLang="en-US" sz="2000" i="1" dirty="0">
                <a:solidFill>
                  <a:srgbClr val="002060"/>
                </a:solidFill>
                <a:latin typeface="Arial" pitchFamily="34" charset="0"/>
              </a:rPr>
            </a:br>
            <a:r>
              <a:rPr lang="en-US" altLang="en-US" sz="2000" dirty="0">
                <a:solidFill>
                  <a:srgbClr val="002060"/>
                </a:solidFill>
                <a:latin typeface="Arial" pitchFamily="34" charset="0"/>
              </a:rPr>
              <a:t>San Jose, CA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Arial" pitchFamily="34" charset="0"/>
              </a:rPr>
              <a:t>Kenawesson@aol.com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210175" y="3092450"/>
            <a:ext cx="381000" cy="8731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400675" y="3179763"/>
            <a:ext cx="542925" cy="1412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9973" name="Picture 2" descr="C:\Users\kwesson\AppData\Local\Microsoft\Windows\Temporary Internet Files\Content.IE5\ALLN2KOG\qrcode.2022769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1524000"/>
            <a:ext cx="21621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974" name="Picture 3" descr="C:\Users\kwesson\AppData\Local\Microsoft\Windows\Temporary Internet Files\Content.IE5\Z32X6WV4\qrcode.2022784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20097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5" name="Rectangle 1"/>
          <p:cNvSpPr>
            <a:spLocks noChangeArrowheads="1"/>
          </p:cNvSpPr>
          <p:nvPr/>
        </p:nvSpPr>
        <p:spPr bwMode="auto">
          <a:xfrm>
            <a:off x="5046091" y="3609975"/>
            <a:ext cx="326345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sciencemaster.com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B2192B-E326-4D11-9D1C-3B7E756C38F5}"/>
              </a:ext>
            </a:extLst>
          </p:cNvPr>
          <p:cNvSpPr/>
          <p:nvPr/>
        </p:nvSpPr>
        <p:spPr>
          <a:xfrm>
            <a:off x="74168" y="276761"/>
            <a:ext cx="911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Art, Creativity and the Human Brain</a:t>
            </a:r>
          </a:p>
        </p:txBody>
      </p:sp>
    </p:spTree>
    <p:extLst>
      <p:ext uri="{BB962C8B-B14F-4D97-AF65-F5344CB8AC3E}">
        <p14:creationId xmlns:p14="http://schemas.microsoft.com/office/powerpoint/2010/main" val="233112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0" y="0"/>
            <a:ext cx="2057400" cy="502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-58894"/>
            <a:ext cx="9144000" cy="69168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194036"/>
            <a:ext cx="6474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u="sng" dirty="0">
                <a:solidFill>
                  <a:srgbClr val="00B0F0"/>
                </a:solidFill>
                <a:latin typeface="Arial" pitchFamily="34" charset="0"/>
              </a:rPr>
              <a:t>The Biological Brain by the Numbers</a:t>
            </a:r>
            <a:endParaRPr lang="en-US" sz="2800" b="1" u="sng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1089172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   </a:t>
            </a:r>
            <a:r>
              <a:rPr lang="en-US" sz="2400" b="1" i="1" u="sng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Sense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		</a:t>
            </a:r>
            <a:r>
              <a:rPr lang="en-US" sz="2400" b="1" i="1" u="sng" dirty="0">
                <a:solidFill>
                  <a:srgbClr val="FFFF00"/>
                </a:solidFill>
                <a:latin typeface="Arial" panose="020B0604020202020204" pitchFamily="34" charset="0"/>
                <a:cs typeface="+mn-cs"/>
              </a:rPr>
              <a:t>Type of Sensory Input</a:t>
            </a:r>
            <a:endParaRPr lang="en-US" sz="2400" b="1" i="1" dirty="0">
              <a:solidFill>
                <a:srgbClr val="FFFF00"/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+mn-cs"/>
              </a:rPr>
              <a:t>1.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Smell		Olfactory molecular experience (nose)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+mn-cs"/>
              </a:rPr>
              <a:t>2. Hearing		Vibrations (air/ear)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+mn-cs"/>
              </a:rPr>
              <a:t>3. Touch		Tactile contact (feeling/skin)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+mn-cs"/>
              </a:rPr>
              <a:t>4. Taste		Oral contact with chemicals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5. Sight		Visible Light	 (eyes)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03399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8" name="Picture 2" descr="http://l.yimg.com/bt/api/res/1.2/NWBCisBYsPxwihYMYQxjtA--/YXBwaWQ9eW5ld3NfbGVnbztxPTg1O3c9NjMw/http:/media.zenfs.com/en/blogs/technews/mw-630-ibm-brain-chip-istock.jpg">
            <a:extLst>
              <a:ext uri="{FF2B5EF4-FFF2-40B4-BE49-F238E27FC236}">
                <a16:creationId xmlns:a16="http://schemas.microsoft.com/office/drawing/2014/main" id="{354E330D-7EF9-4337-9679-498784111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" y="0"/>
            <a:ext cx="1027290" cy="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FB6028A-DBA1-432D-8C5A-ABF4AC0CBC5B}"/>
              </a:ext>
            </a:extLst>
          </p:cNvPr>
          <p:cNvSpPr/>
          <p:nvPr/>
        </p:nvSpPr>
        <p:spPr>
          <a:xfrm>
            <a:off x="0" y="3352800"/>
            <a:ext cx="1741342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1EE461B-5749-4023-8E94-079B9EF8A421}"/>
              </a:ext>
            </a:extLst>
          </p:cNvPr>
          <p:cNvSpPr/>
          <p:nvPr/>
        </p:nvSpPr>
        <p:spPr>
          <a:xfrm rot="10800000">
            <a:off x="3271228" y="4414007"/>
            <a:ext cx="2329472" cy="9255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4DCEFB-530F-4133-99CF-1766B56090DB}"/>
              </a:ext>
            </a:extLst>
          </p:cNvPr>
          <p:cNvSpPr/>
          <p:nvPr/>
        </p:nvSpPr>
        <p:spPr>
          <a:xfrm>
            <a:off x="457200" y="5490684"/>
            <a:ext cx="8229600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Perceptual convergence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single experience – the cooperation and integration of all 22+ senses)</a:t>
            </a:r>
          </a:p>
        </p:txBody>
      </p:sp>
    </p:spTree>
    <p:extLst>
      <p:ext uri="{BB962C8B-B14F-4D97-AF65-F5344CB8AC3E}">
        <p14:creationId xmlns:p14="http://schemas.microsoft.com/office/powerpoint/2010/main" val="22218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CC1C003-4AF7-493A-BF55-630C02157DA3}"/>
              </a:ext>
            </a:extLst>
          </p:cNvPr>
          <p:cNvCxnSpPr/>
          <p:nvPr/>
        </p:nvCxnSpPr>
        <p:spPr>
          <a:xfrm>
            <a:off x="0" y="0"/>
            <a:ext cx="2057400" cy="502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13F3371-2E63-4968-BE70-E8B3E955DF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81957" name="Picture 2" descr="http://lifenews.wpengine.netdna-cdn.com/wp-content/uploads/2014/01/brain.jpg">
            <a:extLst>
              <a:ext uri="{FF2B5EF4-FFF2-40B4-BE49-F238E27FC236}">
                <a16:creationId xmlns:a16="http://schemas.microsoft.com/office/drawing/2014/main" id="{42DE84C7-DC65-454D-84ED-468E0803E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174472"/>
            <a:ext cx="5461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AD61D5-AD75-4B97-A48B-599294FE3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14" y="714375"/>
            <a:ext cx="7951209" cy="591680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814CC60-8731-4C89-9198-C21FC2A7E85F}"/>
              </a:ext>
            </a:extLst>
          </p:cNvPr>
          <p:cNvSpPr/>
          <p:nvPr/>
        </p:nvSpPr>
        <p:spPr>
          <a:xfrm>
            <a:off x="7467600" y="5715000"/>
            <a:ext cx="906576" cy="733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four six eight twelve#3C36C.jpg                                00029E3AMacintosh HD                   BB700D5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314450"/>
            <a:ext cx="48450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1600" y="228600"/>
            <a:ext cx="6781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Hands-on Learning Effective? Developmental Neurobiology</a:t>
            </a:r>
          </a:p>
        </p:txBody>
      </p:sp>
      <p:pic>
        <p:nvPicPr>
          <p:cNvPr id="7" name="Picture 2" descr="41490_bi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9" y="735150"/>
            <a:ext cx="1454431" cy="157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9078" y="2279669"/>
            <a:ext cx="1700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bg1"/>
                </a:solidFill>
              </a:rPr>
              <a:t>Sensory Cortex</a:t>
            </a:r>
          </a:p>
        </p:txBody>
      </p:sp>
      <p:pic>
        <p:nvPicPr>
          <p:cNvPr id="9" name="Picture 4" descr="41489_bi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3" y="2744598"/>
            <a:ext cx="1634907" cy="129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7461" y="4031910"/>
            <a:ext cx="142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bg1"/>
                </a:solidFill>
              </a:rPr>
              <a:t>Motor cortex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9756" y="5105400"/>
            <a:ext cx="85542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“digital age,” it is critical that educators remember  that the 10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digits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student’s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</a:t>
            </a:r>
          </a:p>
          <a:p>
            <a:pPr algn="ctr"/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human digital devices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remain the most powerful).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A0FB2-AACB-4940-B8DB-0A00A8329E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3517006"/>
            <a:ext cx="1417637" cy="1271869"/>
          </a:xfrm>
          <a:prstGeom prst="rect">
            <a:avLst/>
          </a:prstGeom>
        </p:spPr>
      </p:pic>
      <p:pic>
        <p:nvPicPr>
          <p:cNvPr id="3074" name="Picture 2" descr="http://i.telegraph.co.uk/multimedia/archive/03555/brain_3555818b.jpg">
            <a:extLst>
              <a:ext uri="{FF2B5EF4-FFF2-40B4-BE49-F238E27FC236}">
                <a16:creationId xmlns:a16="http://schemas.microsoft.com/office/drawing/2014/main" id="{015B7713-94B0-4BE8-BC38-3CB092BA4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1600856"/>
            <a:ext cx="1761353" cy="122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>
            <a:off x="0" y="0"/>
            <a:ext cx="2057400" cy="502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4733" y="1220688"/>
            <a:ext cx="8534400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 The brain regions that are dynamically engaged during art include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 The 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primary visual cortex </a:t>
            </a: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- for vision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 The 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frontal lobes </a:t>
            </a: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- for decision-making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 The 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pre-motor areas </a:t>
            </a: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- for planning physical actions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 The 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motor cortex </a:t>
            </a: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- for physical movement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 The 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temporal lobe </a:t>
            </a: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- for memory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 The 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limbic system </a:t>
            </a: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– the emotional centers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 The </a:t>
            </a:r>
            <a:r>
              <a:rPr lang="en-US" altLang="en-US" sz="2200" b="1" dirty="0">
                <a:solidFill>
                  <a:srgbClr val="00B0F0"/>
                </a:solidFill>
                <a:cs typeface="Times New Roman" pitchFamily="18" charset="0"/>
              </a:rPr>
              <a:t>association areas </a:t>
            </a: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– for </a:t>
            </a:r>
            <a:r>
              <a:rPr lang="en-US" altLang="en-US" sz="2200" b="1" dirty="0" err="1">
                <a:solidFill>
                  <a:schemeClr val="bg1"/>
                </a:solidFill>
                <a:cs typeface="Times New Roman" pitchFamily="18" charset="0"/>
              </a:rPr>
              <a:t>visuo-sensori</a:t>
            </a: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-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chemeClr val="bg1"/>
                </a:solidFill>
                <a:cs typeface="Times New Roman" pitchFamily="18" charset="0"/>
              </a:rPr>
              <a:t>	motor integration</a:t>
            </a:r>
            <a:endParaRPr lang="en-US" altLang="en-US" sz="22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11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95600" y="228600"/>
            <a:ext cx="39292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B0F0"/>
                </a:solidFill>
              </a:rPr>
              <a:t>A</a:t>
            </a:r>
            <a:r>
              <a:rPr lang="en-US" altLang="en-US" sz="3600" b="1" dirty="0">
                <a:solidFill>
                  <a:srgbClr val="FFFF00"/>
                </a:solidFill>
              </a:rPr>
              <a:t>r</a:t>
            </a:r>
            <a:r>
              <a:rPr lang="en-US" altLang="en-US" sz="3600" b="1" dirty="0">
                <a:solidFill>
                  <a:srgbClr val="FF0000"/>
                </a:solidFill>
              </a:rPr>
              <a:t>t</a:t>
            </a:r>
            <a:r>
              <a:rPr lang="en-US" altLang="en-US" sz="3600" b="1" dirty="0">
                <a:solidFill>
                  <a:schemeClr val="bg1"/>
                </a:solidFill>
              </a:rPr>
              <a:t> and the Brain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awolcivilization.com/wp-content/uploads/2009/01/finger_painting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5273675"/>
            <a:ext cx="23828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106A6C-2012-4334-A4C8-694B7F36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6" y="190501"/>
            <a:ext cx="83978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AC4AFADBD1046BC39B607B4DCDB8D" ma:contentTypeVersion="1" ma:contentTypeDescription="Create a new document." ma:contentTypeScope="" ma:versionID="66e2e1a9e0bd3f3a00c712a9e5d6b0a4">
  <xsd:schema xmlns:xsd="http://www.w3.org/2001/XMLSchema" xmlns:xs="http://www.w3.org/2001/XMLSchema" xmlns:p="http://schemas.microsoft.com/office/2006/metadata/properties" xmlns:ns2="a23e6d57-d8a4-4f46-af0d-446ccfa6714c" targetNamespace="http://schemas.microsoft.com/office/2006/metadata/properties" ma:root="true" ma:fieldsID="ed026cd8e2d8b24406feceee9738aa07" ns2:_="">
    <xsd:import namespace="a23e6d57-d8a4-4f46-af0d-446ccfa6714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e6d57-d8a4-4f46-af0d-446ccfa6714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23e6d57-d8a4-4f46-af0d-446ccfa6714c">7TUPDFEVKPPK-1595590458-6</_dlc_DocId>
    <_dlc_DocIdUrl xmlns="a23e6d57-d8a4-4f46-af0d-446ccfa6714c">
      <Url>https://www.sccoe.org/arts/_layouts/15/DocIdRedir.aspx?ID=7TUPDFEVKPPK-1595590458-6</Url>
      <Description>7TUPDFEVKPPK-1595590458-6</Description>
    </_dlc_DocIdUrl>
  </documentManagement>
</p:properties>
</file>

<file path=customXml/itemProps1.xml><?xml version="1.0" encoding="utf-8"?>
<ds:datastoreItem xmlns:ds="http://schemas.openxmlformats.org/officeDocument/2006/customXml" ds:itemID="{F6579940-5AB5-4010-87CE-FB2D70B865A5}"/>
</file>

<file path=customXml/itemProps2.xml><?xml version="1.0" encoding="utf-8"?>
<ds:datastoreItem xmlns:ds="http://schemas.openxmlformats.org/officeDocument/2006/customXml" ds:itemID="{5039CF05-FC93-4F6F-B22C-6E7191F2F686}"/>
</file>

<file path=customXml/itemProps3.xml><?xml version="1.0" encoding="utf-8"?>
<ds:datastoreItem xmlns:ds="http://schemas.openxmlformats.org/officeDocument/2006/customXml" ds:itemID="{4FE5302A-2844-4132-8F71-21FB8CCD3B4E}"/>
</file>

<file path=customXml/itemProps4.xml><?xml version="1.0" encoding="utf-8"?>
<ds:datastoreItem xmlns:ds="http://schemas.openxmlformats.org/officeDocument/2006/customXml" ds:itemID="{DDED7782-4753-4510-824D-171E2B6B9B37}"/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1182</Words>
  <Application>Microsoft Office PowerPoint</Application>
  <PresentationFormat>On-screen Show (4:3)</PresentationFormat>
  <Paragraphs>287</Paragraphs>
  <Slides>55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Arabic Typesetting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Wesson, Kenneth</cp:lastModifiedBy>
  <cp:revision>55</cp:revision>
  <dcterms:created xsi:type="dcterms:W3CDTF">2014-10-19T21:16:30Z</dcterms:created>
  <dcterms:modified xsi:type="dcterms:W3CDTF">2017-11-05T00:15:15Z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0x010100789AC4AFADBD1046BC39B607B4DCDB8D</vt:lpwstr>
  </property>
  <property fmtid="{D5CDD505-2E9C-101B-9397-08002B2CF9AE}" pid="3" name="_dlc_DocIdItemGuid">
    <vt:lpwstr>257302a9-9d16-4cc7-b417-78f12a22685d</vt:lpwstr>
  </property>
</Properties>
</file>